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75" r:id="rId2"/>
    <p:sldId id="256" r:id="rId3"/>
    <p:sldId id="288" r:id="rId4"/>
    <p:sldId id="297" r:id="rId5"/>
    <p:sldId id="294" r:id="rId6"/>
    <p:sldId id="295" r:id="rId7"/>
    <p:sldId id="296" r:id="rId8"/>
    <p:sldId id="274"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D671BF-C7C5-4F83-8B85-942EBEB6306E}" type="doc">
      <dgm:prSet loTypeId="urn:microsoft.com/office/officeart/2005/8/layout/venn1" loCatId="relationship" qsTypeId="urn:microsoft.com/office/officeart/2005/8/quickstyle/simple1" qsCatId="simple" csTypeId="urn:microsoft.com/office/officeart/2005/8/colors/colorful3" csCatId="colorful" phldr="1"/>
      <dgm:spPr/>
      <dgm:t>
        <a:bodyPr/>
        <a:lstStyle/>
        <a:p>
          <a:pPr rtl="1"/>
          <a:endParaRPr lang="ar-EG"/>
        </a:p>
      </dgm:t>
    </dgm:pt>
    <dgm:pt modelId="{606E1406-FA42-4BB8-966E-E413E92206AE}">
      <dgm:prSet/>
      <dgm:spPr/>
      <dgm:t>
        <a:bodyPr/>
        <a:lstStyle/>
        <a:p>
          <a:pPr rtl="1"/>
          <a:r>
            <a:rPr lang="ar-EG" smtClean="0"/>
            <a:t>اعتبر بعض الدارسين للرأى العام أن العصر الذى نعيش فيه هو عصر الرأى العام ،تهتم به الحكومات والأحزاب والقوى الضاغطة ،وأصبح من الصعب على أى نظام تجاهله،وأنشئت له المعاهد والمراكز المتخصصة فى دراسته وقياس أثره ومعرفة اتجاهه،واستحوذ الرأى العام على اهتمام الساسة وصناع القرار على اختلاف ايديولوجياتهم ونظم حكمهم .</a:t>
          </a:r>
          <a:endParaRPr lang="ar-EG"/>
        </a:p>
      </dgm:t>
    </dgm:pt>
    <dgm:pt modelId="{69B650A5-C689-433D-B71E-9A8F6DA21A07}" type="parTrans" cxnId="{AF8FE9DA-28B1-4FE1-950B-107E42A27C72}">
      <dgm:prSet/>
      <dgm:spPr/>
      <dgm:t>
        <a:bodyPr/>
        <a:lstStyle/>
        <a:p>
          <a:pPr rtl="1"/>
          <a:endParaRPr lang="ar-EG"/>
        </a:p>
      </dgm:t>
    </dgm:pt>
    <dgm:pt modelId="{D7BD03F2-E98D-4AB7-BA6D-A4D7CF4F2BA4}" type="sibTrans" cxnId="{AF8FE9DA-28B1-4FE1-950B-107E42A27C72}">
      <dgm:prSet/>
      <dgm:spPr/>
      <dgm:t>
        <a:bodyPr/>
        <a:lstStyle/>
        <a:p>
          <a:pPr rtl="1"/>
          <a:endParaRPr lang="ar-EG"/>
        </a:p>
      </dgm:t>
    </dgm:pt>
    <dgm:pt modelId="{847F8756-6C73-4236-B04C-DFE2384F4478}" type="pres">
      <dgm:prSet presAssocID="{FCD671BF-C7C5-4F83-8B85-942EBEB6306E}" presName="compositeShape" presStyleCnt="0">
        <dgm:presLayoutVars>
          <dgm:chMax val="7"/>
          <dgm:dir/>
          <dgm:resizeHandles val="exact"/>
        </dgm:presLayoutVars>
      </dgm:prSet>
      <dgm:spPr/>
      <dgm:t>
        <a:bodyPr/>
        <a:lstStyle/>
        <a:p>
          <a:pPr rtl="1"/>
          <a:endParaRPr lang="ar-EG"/>
        </a:p>
      </dgm:t>
    </dgm:pt>
    <dgm:pt modelId="{BE7F7FEB-562C-4654-A981-6A1B10921337}" type="pres">
      <dgm:prSet presAssocID="{606E1406-FA42-4BB8-966E-E413E92206AE}" presName="circ1TxSh" presStyleLbl="vennNode1" presStyleIdx="0" presStyleCnt="1" custScaleX="153592"/>
      <dgm:spPr/>
      <dgm:t>
        <a:bodyPr/>
        <a:lstStyle/>
        <a:p>
          <a:pPr rtl="1"/>
          <a:endParaRPr lang="ar-EG"/>
        </a:p>
      </dgm:t>
    </dgm:pt>
  </dgm:ptLst>
  <dgm:cxnLst>
    <dgm:cxn modelId="{AF8FE9DA-28B1-4FE1-950B-107E42A27C72}" srcId="{FCD671BF-C7C5-4F83-8B85-942EBEB6306E}" destId="{606E1406-FA42-4BB8-966E-E413E92206AE}" srcOrd="0" destOrd="0" parTransId="{69B650A5-C689-433D-B71E-9A8F6DA21A07}" sibTransId="{D7BD03F2-E98D-4AB7-BA6D-A4D7CF4F2BA4}"/>
    <dgm:cxn modelId="{171098B4-0C14-4344-AC20-E83FA70931BD}" type="presOf" srcId="{606E1406-FA42-4BB8-966E-E413E92206AE}" destId="{BE7F7FEB-562C-4654-A981-6A1B10921337}" srcOrd="0" destOrd="0" presId="urn:microsoft.com/office/officeart/2005/8/layout/venn1"/>
    <dgm:cxn modelId="{89A1DD38-4AA0-4CE8-AA9A-32335215B708}" type="presOf" srcId="{FCD671BF-C7C5-4F83-8B85-942EBEB6306E}" destId="{847F8756-6C73-4236-B04C-DFE2384F4478}" srcOrd="0" destOrd="0" presId="urn:microsoft.com/office/officeart/2005/8/layout/venn1"/>
    <dgm:cxn modelId="{D281B0AF-BCAC-4196-80F5-6814A8DD093A}" type="presParOf" srcId="{847F8756-6C73-4236-B04C-DFE2384F4478}" destId="{BE7F7FEB-562C-4654-A981-6A1B10921337}"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FF1A72-8A7F-453B-A85C-200CA9DAD091}" type="doc">
      <dgm:prSet loTypeId="urn:microsoft.com/office/officeart/2005/8/layout/process1" loCatId="process" qsTypeId="urn:microsoft.com/office/officeart/2005/8/quickstyle/simple1" qsCatId="simple" csTypeId="urn:microsoft.com/office/officeart/2005/8/colors/accent1_2" csCatId="accent1"/>
      <dgm:spPr/>
      <dgm:t>
        <a:bodyPr/>
        <a:lstStyle/>
        <a:p>
          <a:pPr rtl="1"/>
          <a:endParaRPr lang="ar-EG"/>
        </a:p>
      </dgm:t>
    </dgm:pt>
    <dgm:pt modelId="{7BA74EFC-B084-47EA-B869-20F2BEEB8E58}">
      <dgm:prSet/>
      <dgm:spPr/>
      <dgm:t>
        <a:bodyPr/>
        <a:lstStyle/>
        <a:p>
          <a:pPr rtl="1"/>
          <a:r>
            <a:rPr lang="ar-EG" smtClean="0"/>
            <a:t>للرأى العام  أهمية كبرى بالنسبة للنظام السياسى فى الدولة،فبقدر درجة رضا وتعاون الرأى العام مع نظام الدولة السياسى،تكون درجة استقرار وثبات هذا النظام أو العكس،كما أن لقياس الرأى العام أهمية كبرى لدى الحكومات سواء أكان من خلال قدرتها على استشراف رأى عام يمكنها من اتخاذ القرار وتلبية حاجة مجتمعاتها أم التعامل مع المشكلات المستجدة،أم تصحيح رؤيته حيال القضايا التى يستهدفها هذا القياس.</a:t>
          </a:r>
          <a:endParaRPr lang="ar-EG"/>
        </a:p>
      </dgm:t>
    </dgm:pt>
    <dgm:pt modelId="{5B5962B7-971D-4B1C-ACB2-19BF8F4F8C5A}" type="parTrans" cxnId="{2BAE2DA0-AFEC-41C5-8632-DF4BEF0AFDFA}">
      <dgm:prSet/>
      <dgm:spPr/>
      <dgm:t>
        <a:bodyPr/>
        <a:lstStyle/>
        <a:p>
          <a:pPr rtl="1"/>
          <a:endParaRPr lang="ar-EG"/>
        </a:p>
      </dgm:t>
    </dgm:pt>
    <dgm:pt modelId="{721FE514-C53B-4606-A7E9-FEA162DDBC6B}" type="sibTrans" cxnId="{2BAE2DA0-AFEC-41C5-8632-DF4BEF0AFDFA}">
      <dgm:prSet/>
      <dgm:spPr/>
      <dgm:t>
        <a:bodyPr/>
        <a:lstStyle/>
        <a:p>
          <a:pPr rtl="1"/>
          <a:endParaRPr lang="ar-EG"/>
        </a:p>
      </dgm:t>
    </dgm:pt>
    <dgm:pt modelId="{1A1439CC-E324-4C82-8047-B34895BE0D9B}" type="pres">
      <dgm:prSet presAssocID="{A8FF1A72-8A7F-453B-A85C-200CA9DAD091}" presName="Name0" presStyleCnt="0">
        <dgm:presLayoutVars>
          <dgm:dir/>
          <dgm:resizeHandles val="exact"/>
        </dgm:presLayoutVars>
      </dgm:prSet>
      <dgm:spPr/>
      <dgm:t>
        <a:bodyPr/>
        <a:lstStyle/>
        <a:p>
          <a:pPr rtl="1"/>
          <a:endParaRPr lang="ar-EG"/>
        </a:p>
      </dgm:t>
    </dgm:pt>
    <dgm:pt modelId="{00702F1E-7009-4185-95B1-C37065B050CB}" type="pres">
      <dgm:prSet presAssocID="{7BA74EFC-B084-47EA-B869-20F2BEEB8E58}" presName="node" presStyleLbl="node1" presStyleIdx="0" presStyleCnt="1">
        <dgm:presLayoutVars>
          <dgm:bulletEnabled val="1"/>
        </dgm:presLayoutVars>
      </dgm:prSet>
      <dgm:spPr/>
      <dgm:t>
        <a:bodyPr/>
        <a:lstStyle/>
        <a:p>
          <a:pPr rtl="1"/>
          <a:endParaRPr lang="ar-EG"/>
        </a:p>
      </dgm:t>
    </dgm:pt>
  </dgm:ptLst>
  <dgm:cxnLst>
    <dgm:cxn modelId="{2BAE2DA0-AFEC-41C5-8632-DF4BEF0AFDFA}" srcId="{A8FF1A72-8A7F-453B-A85C-200CA9DAD091}" destId="{7BA74EFC-B084-47EA-B869-20F2BEEB8E58}" srcOrd="0" destOrd="0" parTransId="{5B5962B7-971D-4B1C-ACB2-19BF8F4F8C5A}" sibTransId="{721FE514-C53B-4606-A7E9-FEA162DDBC6B}"/>
    <dgm:cxn modelId="{EE50BCAB-83D6-42C7-93ED-6DB07C0C06E5}" type="presOf" srcId="{7BA74EFC-B084-47EA-B869-20F2BEEB8E58}" destId="{00702F1E-7009-4185-95B1-C37065B050CB}" srcOrd="0" destOrd="0" presId="urn:microsoft.com/office/officeart/2005/8/layout/process1"/>
    <dgm:cxn modelId="{8B49ADE9-39B9-478E-8DE6-EF615925C94E}" type="presOf" srcId="{A8FF1A72-8A7F-453B-A85C-200CA9DAD091}" destId="{1A1439CC-E324-4C82-8047-B34895BE0D9B}" srcOrd="0" destOrd="0" presId="urn:microsoft.com/office/officeart/2005/8/layout/process1"/>
    <dgm:cxn modelId="{E29D2DC4-CF1B-45F4-884A-ACF0D53E4B7F}" type="presParOf" srcId="{1A1439CC-E324-4C82-8047-B34895BE0D9B}" destId="{00702F1E-7009-4185-95B1-C37065B050CB}"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679128-32BB-4ED2-B78B-1E6D6AD3FEE7}"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EG"/>
        </a:p>
      </dgm:t>
    </dgm:pt>
    <dgm:pt modelId="{A8316EE7-864E-4834-B301-FEF05BE062E8}">
      <dgm:prSet/>
      <dgm:spPr/>
      <dgm:t>
        <a:bodyPr/>
        <a:lstStyle/>
        <a:p>
          <a:pPr rtl="1"/>
          <a:r>
            <a:rPr lang="ar-EG" smtClean="0"/>
            <a:t>تكمن أهمية الرأى العام فى كونه أحد قنوات الاتصال المباشر بين الحكومات والشعوب،وأحد القنوات المهمة فى استشراف تلك الرؤى الجماعية،حيال قضايا وطنية،أو مواقف جماعية،أو مسائل مستجدة،تستلزم أخذها بعين الاعتبار عند وضع القرار على مائدة المسؤول، من خلال رؤية تقدمه تلك الاستطلاعات،خاصة إذا ما كانت الاستطلاعات تقوم عليها مراكز مهنية ومحترفة ومستقلة</a:t>
          </a:r>
          <a:endParaRPr lang="ar-EG"/>
        </a:p>
      </dgm:t>
    </dgm:pt>
    <dgm:pt modelId="{7215D0A0-FC9D-44F0-B9C8-5668519A1B0C}" type="parTrans" cxnId="{B83FEFDD-F7E5-42B1-BAC1-97AA65C7C303}">
      <dgm:prSet/>
      <dgm:spPr/>
      <dgm:t>
        <a:bodyPr/>
        <a:lstStyle/>
        <a:p>
          <a:pPr rtl="1"/>
          <a:endParaRPr lang="ar-EG"/>
        </a:p>
      </dgm:t>
    </dgm:pt>
    <dgm:pt modelId="{D88A62B7-18A3-47E0-B888-0332D4FA33D7}" type="sibTrans" cxnId="{B83FEFDD-F7E5-42B1-BAC1-97AA65C7C303}">
      <dgm:prSet/>
      <dgm:spPr/>
      <dgm:t>
        <a:bodyPr/>
        <a:lstStyle/>
        <a:p>
          <a:pPr rtl="1"/>
          <a:endParaRPr lang="ar-EG"/>
        </a:p>
      </dgm:t>
    </dgm:pt>
    <dgm:pt modelId="{56DD0CBC-5A91-4A0C-8485-CD9DD65E25FF}" type="pres">
      <dgm:prSet presAssocID="{3E679128-32BB-4ED2-B78B-1E6D6AD3FEE7}" presName="cycle" presStyleCnt="0">
        <dgm:presLayoutVars>
          <dgm:dir/>
          <dgm:resizeHandles val="exact"/>
        </dgm:presLayoutVars>
      </dgm:prSet>
      <dgm:spPr/>
      <dgm:t>
        <a:bodyPr/>
        <a:lstStyle/>
        <a:p>
          <a:pPr rtl="1"/>
          <a:endParaRPr lang="ar-EG"/>
        </a:p>
      </dgm:t>
    </dgm:pt>
    <dgm:pt modelId="{93C5B03E-A7E2-4597-B04C-474797B67391}" type="pres">
      <dgm:prSet presAssocID="{A8316EE7-864E-4834-B301-FEF05BE062E8}" presName="node" presStyleLbl="node1" presStyleIdx="0" presStyleCnt="1" custScaleX="131598">
        <dgm:presLayoutVars>
          <dgm:bulletEnabled val="1"/>
        </dgm:presLayoutVars>
      </dgm:prSet>
      <dgm:spPr/>
      <dgm:t>
        <a:bodyPr/>
        <a:lstStyle/>
        <a:p>
          <a:pPr rtl="1"/>
          <a:endParaRPr lang="ar-EG"/>
        </a:p>
      </dgm:t>
    </dgm:pt>
  </dgm:ptLst>
  <dgm:cxnLst>
    <dgm:cxn modelId="{B83FEFDD-F7E5-42B1-BAC1-97AA65C7C303}" srcId="{3E679128-32BB-4ED2-B78B-1E6D6AD3FEE7}" destId="{A8316EE7-864E-4834-B301-FEF05BE062E8}" srcOrd="0" destOrd="0" parTransId="{7215D0A0-FC9D-44F0-B9C8-5668519A1B0C}" sibTransId="{D88A62B7-18A3-47E0-B888-0332D4FA33D7}"/>
    <dgm:cxn modelId="{8937822A-FE46-40F5-89F2-A578D0797C52}" type="presOf" srcId="{A8316EE7-864E-4834-B301-FEF05BE062E8}" destId="{93C5B03E-A7E2-4597-B04C-474797B67391}" srcOrd="0" destOrd="0" presId="urn:microsoft.com/office/officeart/2005/8/layout/cycle2"/>
    <dgm:cxn modelId="{1AFA1BB1-350F-4601-80AA-75B01E42688A}" type="presOf" srcId="{3E679128-32BB-4ED2-B78B-1E6D6AD3FEE7}" destId="{56DD0CBC-5A91-4A0C-8485-CD9DD65E25FF}" srcOrd="0" destOrd="0" presId="urn:microsoft.com/office/officeart/2005/8/layout/cycle2"/>
    <dgm:cxn modelId="{B767D499-1207-48B0-8AB8-E6E07BF0B7F1}" type="presParOf" srcId="{56DD0CBC-5A91-4A0C-8485-CD9DD65E25FF}" destId="{93C5B03E-A7E2-4597-B04C-474797B6739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D7E5BE-DFE5-4C57-9D2E-0689FB9761C1}" type="doc">
      <dgm:prSet loTypeId="urn:microsoft.com/office/officeart/2005/8/layout/chevron2" loCatId="process" qsTypeId="urn:microsoft.com/office/officeart/2005/8/quickstyle/simple1" qsCatId="simple" csTypeId="urn:microsoft.com/office/officeart/2005/8/colors/accent1_2" csCatId="accent1"/>
      <dgm:spPr/>
      <dgm:t>
        <a:bodyPr/>
        <a:lstStyle/>
        <a:p>
          <a:pPr rtl="1"/>
          <a:endParaRPr lang="ar-EG"/>
        </a:p>
      </dgm:t>
    </dgm:pt>
    <dgm:pt modelId="{6E8DFCF4-82EA-49BF-9E88-790D03DEBCE8}">
      <dgm:prSet/>
      <dgm:spPr/>
      <dgm:t>
        <a:bodyPr/>
        <a:lstStyle/>
        <a:p>
          <a:pPr rtl="1"/>
          <a:r>
            <a:rPr lang="ar-EG" b="1" smtClean="0"/>
            <a:t>وعلى هذا وبناء على ما سبق ينظر للأهمية الرأي العّام من خلال النقاط التّالية :</a:t>
          </a:r>
          <a:endParaRPr lang="ar-EG"/>
        </a:p>
      </dgm:t>
    </dgm:pt>
    <dgm:pt modelId="{62573AA7-C546-4505-876E-6753D32B1C2C}" type="parTrans" cxnId="{D13383A3-6A16-489E-970F-88F1A8B85CA7}">
      <dgm:prSet/>
      <dgm:spPr/>
      <dgm:t>
        <a:bodyPr/>
        <a:lstStyle/>
        <a:p>
          <a:pPr rtl="1"/>
          <a:endParaRPr lang="ar-EG"/>
        </a:p>
      </dgm:t>
    </dgm:pt>
    <dgm:pt modelId="{7B38A439-415A-44CE-BC4F-8F96A8172E46}" type="sibTrans" cxnId="{D13383A3-6A16-489E-970F-88F1A8B85CA7}">
      <dgm:prSet/>
      <dgm:spPr/>
      <dgm:t>
        <a:bodyPr/>
        <a:lstStyle/>
        <a:p>
          <a:pPr rtl="1"/>
          <a:endParaRPr lang="ar-EG"/>
        </a:p>
      </dgm:t>
    </dgm:pt>
    <dgm:pt modelId="{11C3FF4F-C528-4860-8D8B-D9688B8D90FB}">
      <dgm:prSet/>
      <dgm:spPr/>
      <dgm:t>
        <a:bodyPr/>
        <a:lstStyle/>
        <a:p>
          <a:pPr rtl="1"/>
          <a:r>
            <a:rPr lang="ar-SA" smtClean="0"/>
            <a:t>يعد ال</a:t>
          </a:r>
          <a:r>
            <a:rPr lang="ar-EG" smtClean="0"/>
            <a:t>رأ</a:t>
          </a:r>
          <a:r>
            <a:rPr lang="ar-SA" smtClean="0"/>
            <a:t>ي العّام من بين أهم مصادر شرعية السّلطة </a:t>
          </a:r>
          <a:r>
            <a:rPr lang="ar-EG" smtClean="0"/>
            <a:t>،</a:t>
          </a:r>
          <a:r>
            <a:rPr lang="ar-SA" smtClean="0"/>
            <a:t> باعتباره  المصدر الرئيسي لاكتساب السلطات الثلاث شرعيتها </a:t>
          </a:r>
          <a:r>
            <a:rPr lang="ar-EG" smtClean="0"/>
            <a:t>.</a:t>
          </a:r>
          <a:endParaRPr lang="ar-EG"/>
        </a:p>
      </dgm:t>
    </dgm:pt>
    <dgm:pt modelId="{BFFD4003-F342-4D8B-89C8-7E35826964A4}" type="parTrans" cxnId="{EB6EA9B9-6D0E-4663-8471-8B6BD4D229C5}">
      <dgm:prSet/>
      <dgm:spPr/>
      <dgm:t>
        <a:bodyPr/>
        <a:lstStyle/>
        <a:p>
          <a:pPr rtl="1"/>
          <a:endParaRPr lang="ar-EG"/>
        </a:p>
      </dgm:t>
    </dgm:pt>
    <dgm:pt modelId="{0FCE72C0-3110-42B9-BE3A-D09987579667}" type="sibTrans" cxnId="{EB6EA9B9-6D0E-4663-8471-8B6BD4D229C5}">
      <dgm:prSet/>
      <dgm:spPr/>
      <dgm:t>
        <a:bodyPr/>
        <a:lstStyle/>
        <a:p>
          <a:pPr rtl="1"/>
          <a:endParaRPr lang="ar-EG"/>
        </a:p>
      </dgm:t>
    </dgm:pt>
    <dgm:pt modelId="{A2B06677-C821-41E9-9D8E-AB563A71405F}">
      <dgm:prSet/>
      <dgm:spPr/>
      <dgm:t>
        <a:bodyPr/>
        <a:lstStyle/>
        <a:p>
          <a:pPr rtl="1"/>
          <a:r>
            <a:rPr lang="ar-SA" smtClean="0"/>
            <a:t>يقوم الرأى العّام بدور الرقيب والحسيب على مجمل السّياسات والسلوكيات والإجراءات والقوانين </a:t>
          </a:r>
          <a:r>
            <a:rPr lang="ar-EG" smtClean="0"/>
            <a:t>.</a:t>
          </a:r>
          <a:endParaRPr lang="ar-EG"/>
        </a:p>
      </dgm:t>
    </dgm:pt>
    <dgm:pt modelId="{6D3ECB13-C7CC-490A-9903-DD3FA91B9CF6}" type="parTrans" cxnId="{E179A7F6-692E-450F-910B-5D3B3516CF00}">
      <dgm:prSet/>
      <dgm:spPr/>
      <dgm:t>
        <a:bodyPr/>
        <a:lstStyle/>
        <a:p>
          <a:pPr rtl="1"/>
          <a:endParaRPr lang="ar-EG"/>
        </a:p>
      </dgm:t>
    </dgm:pt>
    <dgm:pt modelId="{53E8C9C6-F845-408F-8874-F56F0C8AFEC9}" type="sibTrans" cxnId="{E179A7F6-692E-450F-910B-5D3B3516CF00}">
      <dgm:prSet/>
      <dgm:spPr/>
      <dgm:t>
        <a:bodyPr/>
        <a:lstStyle/>
        <a:p>
          <a:pPr rtl="1"/>
          <a:endParaRPr lang="ar-EG"/>
        </a:p>
      </dgm:t>
    </dgm:pt>
    <dgm:pt modelId="{89C0B6EF-9E44-4FFE-85EB-DCE1714BE849}">
      <dgm:prSet/>
      <dgm:spPr/>
      <dgm:t>
        <a:bodyPr/>
        <a:lstStyle/>
        <a:p>
          <a:pPr rtl="1"/>
          <a:r>
            <a:rPr lang="ar-SA" smtClean="0"/>
            <a:t>ال</a:t>
          </a:r>
          <a:r>
            <a:rPr lang="ar-EG" smtClean="0"/>
            <a:t>رأى </a:t>
          </a:r>
          <a:r>
            <a:rPr lang="ar-SA" smtClean="0"/>
            <a:t>العّام يساعد على تحقيق الاستقرار للنظم </a:t>
          </a:r>
          <a:endParaRPr lang="ar-EG"/>
        </a:p>
      </dgm:t>
    </dgm:pt>
    <dgm:pt modelId="{29AE61B0-8F98-4F90-A108-5C207BFE5701}" type="parTrans" cxnId="{7C28C975-02C5-4DC7-98C0-4F05EFE7C07D}">
      <dgm:prSet/>
      <dgm:spPr/>
      <dgm:t>
        <a:bodyPr/>
        <a:lstStyle/>
        <a:p>
          <a:pPr rtl="1"/>
          <a:endParaRPr lang="ar-EG"/>
        </a:p>
      </dgm:t>
    </dgm:pt>
    <dgm:pt modelId="{2C89E763-C31F-44C2-83F2-13E547836185}" type="sibTrans" cxnId="{7C28C975-02C5-4DC7-98C0-4F05EFE7C07D}">
      <dgm:prSet/>
      <dgm:spPr/>
      <dgm:t>
        <a:bodyPr/>
        <a:lstStyle/>
        <a:p>
          <a:pPr rtl="1"/>
          <a:endParaRPr lang="ar-EG"/>
        </a:p>
      </dgm:t>
    </dgm:pt>
    <dgm:pt modelId="{549A8FBE-0F4E-48CD-BB8F-49A6587FC503}" type="pres">
      <dgm:prSet presAssocID="{03D7E5BE-DFE5-4C57-9D2E-0689FB9761C1}" presName="linearFlow" presStyleCnt="0">
        <dgm:presLayoutVars>
          <dgm:dir/>
          <dgm:animLvl val="lvl"/>
          <dgm:resizeHandles val="exact"/>
        </dgm:presLayoutVars>
      </dgm:prSet>
      <dgm:spPr/>
      <dgm:t>
        <a:bodyPr/>
        <a:lstStyle/>
        <a:p>
          <a:pPr rtl="1"/>
          <a:endParaRPr lang="ar-EG"/>
        </a:p>
      </dgm:t>
    </dgm:pt>
    <dgm:pt modelId="{A2943438-EC88-454C-9E27-6AC82CE600F2}" type="pres">
      <dgm:prSet presAssocID="{6E8DFCF4-82EA-49BF-9E88-790D03DEBCE8}" presName="composite" presStyleCnt="0"/>
      <dgm:spPr/>
    </dgm:pt>
    <dgm:pt modelId="{BF9843A9-A281-4ECB-AB19-0FACB65158A7}" type="pres">
      <dgm:prSet presAssocID="{6E8DFCF4-82EA-49BF-9E88-790D03DEBCE8}" presName="parentText" presStyleLbl="alignNode1" presStyleIdx="0" presStyleCnt="1">
        <dgm:presLayoutVars>
          <dgm:chMax val="1"/>
          <dgm:bulletEnabled val="1"/>
        </dgm:presLayoutVars>
      </dgm:prSet>
      <dgm:spPr/>
      <dgm:t>
        <a:bodyPr/>
        <a:lstStyle/>
        <a:p>
          <a:pPr rtl="1"/>
          <a:endParaRPr lang="ar-EG"/>
        </a:p>
      </dgm:t>
    </dgm:pt>
    <dgm:pt modelId="{5ABEC366-4728-4565-AC67-858B4D40E583}" type="pres">
      <dgm:prSet presAssocID="{6E8DFCF4-82EA-49BF-9E88-790D03DEBCE8}" presName="descendantText" presStyleLbl="alignAcc1" presStyleIdx="0" presStyleCnt="1">
        <dgm:presLayoutVars>
          <dgm:bulletEnabled val="1"/>
        </dgm:presLayoutVars>
      </dgm:prSet>
      <dgm:spPr/>
      <dgm:t>
        <a:bodyPr/>
        <a:lstStyle/>
        <a:p>
          <a:pPr rtl="1"/>
          <a:endParaRPr lang="ar-EG"/>
        </a:p>
      </dgm:t>
    </dgm:pt>
  </dgm:ptLst>
  <dgm:cxnLst>
    <dgm:cxn modelId="{EB6EA9B9-6D0E-4663-8471-8B6BD4D229C5}" srcId="{6E8DFCF4-82EA-49BF-9E88-790D03DEBCE8}" destId="{11C3FF4F-C528-4860-8D8B-D9688B8D90FB}" srcOrd="0" destOrd="0" parTransId="{BFFD4003-F342-4D8B-89C8-7E35826964A4}" sibTransId="{0FCE72C0-3110-42B9-BE3A-D09987579667}"/>
    <dgm:cxn modelId="{D13383A3-6A16-489E-970F-88F1A8B85CA7}" srcId="{03D7E5BE-DFE5-4C57-9D2E-0689FB9761C1}" destId="{6E8DFCF4-82EA-49BF-9E88-790D03DEBCE8}" srcOrd="0" destOrd="0" parTransId="{62573AA7-C546-4505-876E-6753D32B1C2C}" sibTransId="{7B38A439-415A-44CE-BC4F-8F96A8172E46}"/>
    <dgm:cxn modelId="{E179A7F6-692E-450F-910B-5D3B3516CF00}" srcId="{6E8DFCF4-82EA-49BF-9E88-790D03DEBCE8}" destId="{A2B06677-C821-41E9-9D8E-AB563A71405F}" srcOrd="1" destOrd="0" parTransId="{6D3ECB13-C7CC-490A-9903-DD3FA91B9CF6}" sibTransId="{53E8C9C6-F845-408F-8874-F56F0C8AFEC9}"/>
    <dgm:cxn modelId="{617899D1-E7E9-4460-99F6-B115C52A5768}" type="presOf" srcId="{6E8DFCF4-82EA-49BF-9E88-790D03DEBCE8}" destId="{BF9843A9-A281-4ECB-AB19-0FACB65158A7}" srcOrd="0" destOrd="0" presId="urn:microsoft.com/office/officeart/2005/8/layout/chevron2"/>
    <dgm:cxn modelId="{7C28C975-02C5-4DC7-98C0-4F05EFE7C07D}" srcId="{6E8DFCF4-82EA-49BF-9E88-790D03DEBCE8}" destId="{89C0B6EF-9E44-4FFE-85EB-DCE1714BE849}" srcOrd="2" destOrd="0" parTransId="{29AE61B0-8F98-4F90-A108-5C207BFE5701}" sibTransId="{2C89E763-C31F-44C2-83F2-13E547836185}"/>
    <dgm:cxn modelId="{064CE0BB-D083-44AC-BC2F-597659E9816A}" type="presOf" srcId="{11C3FF4F-C528-4860-8D8B-D9688B8D90FB}" destId="{5ABEC366-4728-4565-AC67-858B4D40E583}" srcOrd="0" destOrd="0" presId="urn:microsoft.com/office/officeart/2005/8/layout/chevron2"/>
    <dgm:cxn modelId="{2C468777-A001-44E6-B2BC-B51E089DB60B}" type="presOf" srcId="{A2B06677-C821-41E9-9D8E-AB563A71405F}" destId="{5ABEC366-4728-4565-AC67-858B4D40E583}" srcOrd="0" destOrd="1" presId="urn:microsoft.com/office/officeart/2005/8/layout/chevron2"/>
    <dgm:cxn modelId="{263DFEDD-CA78-4727-B2FB-9D6EE2B4A0AC}" type="presOf" srcId="{03D7E5BE-DFE5-4C57-9D2E-0689FB9761C1}" destId="{549A8FBE-0F4E-48CD-BB8F-49A6587FC503}" srcOrd="0" destOrd="0" presId="urn:microsoft.com/office/officeart/2005/8/layout/chevron2"/>
    <dgm:cxn modelId="{A748AEF3-E869-424B-A714-FFB7E04526E8}" type="presOf" srcId="{89C0B6EF-9E44-4FFE-85EB-DCE1714BE849}" destId="{5ABEC366-4728-4565-AC67-858B4D40E583}" srcOrd="0" destOrd="2" presId="urn:microsoft.com/office/officeart/2005/8/layout/chevron2"/>
    <dgm:cxn modelId="{0017B59A-FDAA-48FC-95B7-88005DF2218E}" type="presParOf" srcId="{549A8FBE-0F4E-48CD-BB8F-49A6587FC503}" destId="{A2943438-EC88-454C-9E27-6AC82CE600F2}" srcOrd="0" destOrd="0" presId="urn:microsoft.com/office/officeart/2005/8/layout/chevron2"/>
    <dgm:cxn modelId="{2BE4E959-5DCD-46EA-986C-6CCFFCABBBEC}" type="presParOf" srcId="{A2943438-EC88-454C-9E27-6AC82CE600F2}" destId="{BF9843A9-A281-4ECB-AB19-0FACB65158A7}" srcOrd="0" destOrd="0" presId="urn:microsoft.com/office/officeart/2005/8/layout/chevron2"/>
    <dgm:cxn modelId="{8743533B-A520-4F75-8D48-D0B069CF3F2C}" type="presParOf" srcId="{A2943438-EC88-454C-9E27-6AC82CE600F2}" destId="{5ABEC366-4728-4565-AC67-858B4D40E58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7A4C91-FDF2-4789-8118-FE5A6625E878}" type="doc">
      <dgm:prSet loTypeId="urn:microsoft.com/office/officeart/2008/layout/LinedList" loCatId="hierarchy" qsTypeId="urn:microsoft.com/office/officeart/2005/8/quickstyle/3d1" qsCatId="3D" csTypeId="urn:microsoft.com/office/officeart/2005/8/colors/accent1_2" csCatId="accent1" phldr="1"/>
      <dgm:spPr/>
      <dgm:t>
        <a:bodyPr/>
        <a:lstStyle/>
        <a:p>
          <a:pPr rtl="1"/>
          <a:endParaRPr lang="ar-EG"/>
        </a:p>
      </dgm:t>
    </dgm:pt>
    <dgm:pt modelId="{CFD205EA-86B6-4AE6-9F8E-BE0CAEC92E30}">
      <dgm:prSet custT="1"/>
      <dgm:spPr/>
      <dgm:t>
        <a:bodyPr/>
        <a:lstStyle/>
        <a:p>
          <a:pPr algn="ctr" rtl="1"/>
          <a:r>
            <a:rPr lang="ar-EG" sz="2800" b="1" dirty="0" smtClean="0"/>
            <a:t>يتسم الرأى العام غالبا بعدم الاستقرار وسرعة التغير </a:t>
          </a:r>
          <a:endParaRPr lang="ar-EG" sz="2800" b="1" dirty="0"/>
        </a:p>
      </dgm:t>
    </dgm:pt>
    <dgm:pt modelId="{A71013A4-46CF-441A-8EC7-3FE91EF472D9}" type="parTrans" cxnId="{4D453E59-0F8A-4E34-9BB9-48EE5D08BD52}">
      <dgm:prSet/>
      <dgm:spPr/>
      <dgm:t>
        <a:bodyPr/>
        <a:lstStyle/>
        <a:p>
          <a:pPr rtl="1"/>
          <a:endParaRPr lang="ar-EG"/>
        </a:p>
      </dgm:t>
    </dgm:pt>
    <dgm:pt modelId="{491B6939-64CB-4001-99EE-B782EC97731F}" type="sibTrans" cxnId="{4D453E59-0F8A-4E34-9BB9-48EE5D08BD52}">
      <dgm:prSet/>
      <dgm:spPr/>
      <dgm:t>
        <a:bodyPr/>
        <a:lstStyle/>
        <a:p>
          <a:pPr rtl="1"/>
          <a:endParaRPr lang="ar-EG"/>
        </a:p>
      </dgm:t>
    </dgm:pt>
    <dgm:pt modelId="{2F785A43-0F1D-40E6-9CD2-006F410335CE}">
      <dgm:prSet custT="1"/>
      <dgm:spPr/>
      <dgm:t>
        <a:bodyPr/>
        <a:lstStyle/>
        <a:p>
          <a:pPr algn="ctr" rtl="1"/>
          <a:r>
            <a:rPr lang="ar-EG" sz="2800" b="1" dirty="0" smtClean="0"/>
            <a:t>عندما يكون هناك مساس بالمصالح الذاتية فإن الرأى العام فى المجتمعات الديمقراطية يسبق السياسية الرسمية ويرجحه</a:t>
          </a:r>
          <a:endParaRPr lang="ar-EG" sz="2800" b="1" dirty="0"/>
        </a:p>
      </dgm:t>
    </dgm:pt>
    <dgm:pt modelId="{3454F3E8-E5B7-4A3F-BA2E-D3F001AF67B7}" type="sibTrans" cxnId="{6C569F69-3523-4B0A-90B5-30A7EC628161}">
      <dgm:prSet/>
      <dgm:spPr/>
      <dgm:t>
        <a:bodyPr/>
        <a:lstStyle/>
        <a:p>
          <a:pPr rtl="1"/>
          <a:endParaRPr lang="ar-EG"/>
        </a:p>
      </dgm:t>
    </dgm:pt>
    <dgm:pt modelId="{ED4D10FF-64E6-444C-ACD8-CA4F3C82C7BB}" type="parTrans" cxnId="{6C569F69-3523-4B0A-90B5-30A7EC628161}">
      <dgm:prSet/>
      <dgm:spPr/>
      <dgm:t>
        <a:bodyPr/>
        <a:lstStyle/>
        <a:p>
          <a:pPr rtl="1"/>
          <a:endParaRPr lang="ar-EG"/>
        </a:p>
      </dgm:t>
    </dgm:pt>
    <dgm:pt modelId="{16BDB5A4-BECD-4B0D-88EB-7F19C360CC95}">
      <dgm:prSet custT="1"/>
      <dgm:spPr/>
      <dgm:t>
        <a:bodyPr/>
        <a:lstStyle/>
        <a:p>
          <a:pPr algn="ctr" rtl="1"/>
          <a:r>
            <a:rPr lang="ar-EG" sz="2800" b="1" dirty="0" smtClean="0"/>
            <a:t>إن الرأى العام يتأثر ويتشكل بالأحداث أكثر من تأثره بالأقوال والخطابات </a:t>
          </a:r>
          <a:endParaRPr lang="ar-EG" sz="2800" b="1" dirty="0"/>
        </a:p>
      </dgm:t>
    </dgm:pt>
    <dgm:pt modelId="{6CF73F71-5637-41F9-BA69-049A8CA991C5}" type="sibTrans" cxnId="{0A4C13CC-2A62-4929-B949-BB4640D1C264}">
      <dgm:prSet/>
      <dgm:spPr/>
      <dgm:t>
        <a:bodyPr/>
        <a:lstStyle/>
        <a:p>
          <a:pPr rtl="1"/>
          <a:endParaRPr lang="ar-EG"/>
        </a:p>
      </dgm:t>
    </dgm:pt>
    <dgm:pt modelId="{054D1389-DFF1-4459-8AE3-3054361BAAA7}" type="parTrans" cxnId="{0A4C13CC-2A62-4929-B949-BB4640D1C264}">
      <dgm:prSet/>
      <dgm:spPr/>
      <dgm:t>
        <a:bodyPr/>
        <a:lstStyle/>
        <a:p>
          <a:pPr rtl="1"/>
          <a:endParaRPr lang="ar-EG"/>
        </a:p>
      </dgm:t>
    </dgm:pt>
    <dgm:pt modelId="{6FE33B95-1902-48E7-B8D4-5B1B3E8A6455}">
      <dgm:prSet custT="1"/>
      <dgm:spPr/>
      <dgm:t>
        <a:bodyPr/>
        <a:lstStyle/>
        <a:p>
          <a:pPr algn="ctr" rtl="1"/>
          <a:r>
            <a:rPr lang="ar-EG" sz="2800" b="1" smtClean="0"/>
            <a:t>يصبح </a:t>
          </a:r>
          <a:r>
            <a:rPr lang="ar-EG" sz="2800" b="1" dirty="0" smtClean="0"/>
            <a:t>الرأى العام فى الأوقات الحرجة أكثر حساسية بالنسبة لكفاءة وقدرة قيادته</a:t>
          </a:r>
          <a:endParaRPr lang="ar-EG" sz="2800" b="1" dirty="0"/>
        </a:p>
      </dgm:t>
    </dgm:pt>
    <dgm:pt modelId="{D3C895E8-3A25-4977-BD6D-BAFEDB2300EA}" type="sibTrans" cxnId="{6D5CE264-5244-4ECC-9A92-4782A8D87805}">
      <dgm:prSet/>
      <dgm:spPr/>
      <dgm:t>
        <a:bodyPr/>
        <a:lstStyle/>
        <a:p>
          <a:pPr rtl="1"/>
          <a:endParaRPr lang="ar-EG"/>
        </a:p>
      </dgm:t>
    </dgm:pt>
    <dgm:pt modelId="{6FFA9675-BA42-476F-A5E9-E1977C8C1A90}" type="parTrans" cxnId="{6D5CE264-5244-4ECC-9A92-4782A8D87805}">
      <dgm:prSet/>
      <dgm:spPr/>
      <dgm:t>
        <a:bodyPr/>
        <a:lstStyle/>
        <a:p>
          <a:pPr rtl="1"/>
          <a:endParaRPr lang="ar-EG"/>
        </a:p>
      </dgm:t>
    </dgm:pt>
    <dgm:pt modelId="{28F43AC3-59FB-4870-A756-3416B2886397}">
      <dgm:prSet custT="1"/>
      <dgm:spPr/>
      <dgm:t>
        <a:bodyPr/>
        <a:lstStyle/>
        <a:p>
          <a:pPr algn="ctr" rtl="1"/>
          <a:r>
            <a:rPr lang="ar-SA" sz="2800" b="1" dirty="0" smtClean="0"/>
            <a:t>الرأى العام يمثل مدى واسعا بين المعارضة والتأييد ويختلف فى درجة العمق والقوة والثبات</a:t>
          </a:r>
          <a:endParaRPr lang="ar-EG" sz="2800" b="1" dirty="0"/>
        </a:p>
      </dgm:t>
    </dgm:pt>
    <dgm:pt modelId="{3E9EE42B-0BDC-403A-8ADB-38FF2E82B296}" type="parTrans" cxnId="{9CB89B66-0964-4000-941D-6C6E9D1C1445}">
      <dgm:prSet/>
      <dgm:spPr/>
      <dgm:t>
        <a:bodyPr/>
        <a:lstStyle/>
        <a:p>
          <a:pPr rtl="1"/>
          <a:endParaRPr lang="ar-EG"/>
        </a:p>
      </dgm:t>
    </dgm:pt>
    <dgm:pt modelId="{E4BB2865-5939-4943-84E0-7922D2875E67}" type="sibTrans" cxnId="{9CB89B66-0964-4000-941D-6C6E9D1C1445}">
      <dgm:prSet/>
      <dgm:spPr/>
      <dgm:t>
        <a:bodyPr/>
        <a:lstStyle/>
        <a:p>
          <a:pPr rtl="1"/>
          <a:endParaRPr lang="ar-EG"/>
        </a:p>
      </dgm:t>
    </dgm:pt>
    <dgm:pt modelId="{30AC140D-190F-4C72-B543-64BEC235F003}" type="pres">
      <dgm:prSet presAssocID="{3D7A4C91-FDF2-4789-8118-FE5A6625E878}" presName="vert0" presStyleCnt="0">
        <dgm:presLayoutVars>
          <dgm:dir/>
          <dgm:animOne val="branch"/>
          <dgm:animLvl val="lvl"/>
        </dgm:presLayoutVars>
      </dgm:prSet>
      <dgm:spPr/>
      <dgm:t>
        <a:bodyPr/>
        <a:lstStyle/>
        <a:p>
          <a:pPr rtl="1"/>
          <a:endParaRPr lang="ar-EG"/>
        </a:p>
      </dgm:t>
    </dgm:pt>
    <dgm:pt modelId="{7AC0E4EB-3DFA-41C9-924D-288FEFB80154}" type="pres">
      <dgm:prSet presAssocID="{CFD205EA-86B6-4AE6-9F8E-BE0CAEC92E30}" presName="thickLine" presStyleLbl="alignNode1" presStyleIdx="0" presStyleCnt="5"/>
      <dgm:spPr/>
    </dgm:pt>
    <dgm:pt modelId="{BC483BBF-9DD5-48B2-945C-72A84215C872}" type="pres">
      <dgm:prSet presAssocID="{CFD205EA-86B6-4AE6-9F8E-BE0CAEC92E30}" presName="horz1" presStyleCnt="0"/>
      <dgm:spPr/>
    </dgm:pt>
    <dgm:pt modelId="{44E645DF-1DBF-4C96-9C6D-D8EB72BFF034}" type="pres">
      <dgm:prSet presAssocID="{CFD205EA-86B6-4AE6-9F8E-BE0CAEC92E30}" presName="tx1" presStyleLbl="revTx" presStyleIdx="0" presStyleCnt="5"/>
      <dgm:spPr/>
      <dgm:t>
        <a:bodyPr/>
        <a:lstStyle/>
        <a:p>
          <a:pPr rtl="1"/>
          <a:endParaRPr lang="ar-EG"/>
        </a:p>
      </dgm:t>
    </dgm:pt>
    <dgm:pt modelId="{DD65E16C-E569-46F6-ACCE-D8B392EF9A16}" type="pres">
      <dgm:prSet presAssocID="{CFD205EA-86B6-4AE6-9F8E-BE0CAEC92E30}" presName="vert1" presStyleCnt="0"/>
      <dgm:spPr/>
    </dgm:pt>
    <dgm:pt modelId="{48980C17-B3FD-46BE-9051-A0B80705763A}" type="pres">
      <dgm:prSet presAssocID="{6FE33B95-1902-48E7-B8D4-5B1B3E8A6455}" presName="thickLine" presStyleLbl="alignNode1" presStyleIdx="1" presStyleCnt="5"/>
      <dgm:spPr/>
    </dgm:pt>
    <dgm:pt modelId="{1868936A-9E70-4D10-AD25-89210A00364E}" type="pres">
      <dgm:prSet presAssocID="{6FE33B95-1902-48E7-B8D4-5B1B3E8A6455}" presName="horz1" presStyleCnt="0"/>
      <dgm:spPr/>
    </dgm:pt>
    <dgm:pt modelId="{73132EAF-8AF6-49B3-A5D8-F5D6B770DE51}" type="pres">
      <dgm:prSet presAssocID="{6FE33B95-1902-48E7-B8D4-5B1B3E8A6455}" presName="tx1" presStyleLbl="revTx" presStyleIdx="1" presStyleCnt="5"/>
      <dgm:spPr/>
      <dgm:t>
        <a:bodyPr/>
        <a:lstStyle/>
        <a:p>
          <a:pPr rtl="1"/>
          <a:endParaRPr lang="ar-EG"/>
        </a:p>
      </dgm:t>
    </dgm:pt>
    <dgm:pt modelId="{72095FEB-3B82-4C5D-8F6C-79B70D5F2908}" type="pres">
      <dgm:prSet presAssocID="{6FE33B95-1902-48E7-B8D4-5B1B3E8A6455}" presName="vert1" presStyleCnt="0"/>
      <dgm:spPr/>
    </dgm:pt>
    <dgm:pt modelId="{0588198F-072A-4F05-8FCC-B53DF10D9B8E}" type="pres">
      <dgm:prSet presAssocID="{28F43AC3-59FB-4870-A756-3416B2886397}" presName="thickLine" presStyleLbl="alignNode1" presStyleIdx="2" presStyleCnt="5"/>
      <dgm:spPr/>
    </dgm:pt>
    <dgm:pt modelId="{DD734A4F-045B-4A7A-9C8B-A6E2B46384A7}" type="pres">
      <dgm:prSet presAssocID="{28F43AC3-59FB-4870-A756-3416B2886397}" presName="horz1" presStyleCnt="0"/>
      <dgm:spPr/>
    </dgm:pt>
    <dgm:pt modelId="{9DC98595-15F6-434D-96FE-A373B5A04F46}" type="pres">
      <dgm:prSet presAssocID="{28F43AC3-59FB-4870-A756-3416B2886397}" presName="tx1" presStyleLbl="revTx" presStyleIdx="2" presStyleCnt="5"/>
      <dgm:spPr/>
      <dgm:t>
        <a:bodyPr/>
        <a:lstStyle/>
        <a:p>
          <a:pPr rtl="1"/>
          <a:endParaRPr lang="ar-EG"/>
        </a:p>
      </dgm:t>
    </dgm:pt>
    <dgm:pt modelId="{9CC3F77D-A4CE-4DB9-96CD-3907ACAFD064}" type="pres">
      <dgm:prSet presAssocID="{28F43AC3-59FB-4870-A756-3416B2886397}" presName="vert1" presStyleCnt="0"/>
      <dgm:spPr/>
    </dgm:pt>
    <dgm:pt modelId="{497665FB-5E14-4050-82AC-541C9107282A}" type="pres">
      <dgm:prSet presAssocID="{16BDB5A4-BECD-4B0D-88EB-7F19C360CC95}" presName="thickLine" presStyleLbl="alignNode1" presStyleIdx="3" presStyleCnt="5"/>
      <dgm:spPr/>
    </dgm:pt>
    <dgm:pt modelId="{FD054C6C-09E5-4587-8F72-CF67ABA601ED}" type="pres">
      <dgm:prSet presAssocID="{16BDB5A4-BECD-4B0D-88EB-7F19C360CC95}" presName="horz1" presStyleCnt="0"/>
      <dgm:spPr/>
    </dgm:pt>
    <dgm:pt modelId="{6A4BC805-1A42-46DB-B353-094B50BC7B29}" type="pres">
      <dgm:prSet presAssocID="{16BDB5A4-BECD-4B0D-88EB-7F19C360CC95}" presName="tx1" presStyleLbl="revTx" presStyleIdx="3" presStyleCnt="5"/>
      <dgm:spPr/>
      <dgm:t>
        <a:bodyPr/>
        <a:lstStyle/>
        <a:p>
          <a:pPr rtl="1"/>
          <a:endParaRPr lang="ar-EG"/>
        </a:p>
      </dgm:t>
    </dgm:pt>
    <dgm:pt modelId="{959A615D-784C-4804-89AD-0E9A1C530417}" type="pres">
      <dgm:prSet presAssocID="{16BDB5A4-BECD-4B0D-88EB-7F19C360CC95}" presName="vert1" presStyleCnt="0"/>
      <dgm:spPr/>
    </dgm:pt>
    <dgm:pt modelId="{627B0D3E-3FD9-458E-9EF4-3A5DCDB5779D}" type="pres">
      <dgm:prSet presAssocID="{2F785A43-0F1D-40E6-9CD2-006F410335CE}" presName="thickLine" presStyleLbl="alignNode1" presStyleIdx="4" presStyleCnt="5"/>
      <dgm:spPr/>
    </dgm:pt>
    <dgm:pt modelId="{05F68A98-03E1-4B18-B459-FE9C2A181198}" type="pres">
      <dgm:prSet presAssocID="{2F785A43-0F1D-40E6-9CD2-006F410335CE}" presName="horz1" presStyleCnt="0"/>
      <dgm:spPr/>
    </dgm:pt>
    <dgm:pt modelId="{84B5D27F-33FD-417B-9202-D537F2585839}" type="pres">
      <dgm:prSet presAssocID="{2F785A43-0F1D-40E6-9CD2-006F410335CE}" presName="tx1" presStyleLbl="revTx" presStyleIdx="4" presStyleCnt="5"/>
      <dgm:spPr/>
      <dgm:t>
        <a:bodyPr/>
        <a:lstStyle/>
        <a:p>
          <a:pPr rtl="1"/>
          <a:endParaRPr lang="ar-EG"/>
        </a:p>
      </dgm:t>
    </dgm:pt>
    <dgm:pt modelId="{DC8153B1-537A-4999-8F75-801972868C4D}" type="pres">
      <dgm:prSet presAssocID="{2F785A43-0F1D-40E6-9CD2-006F410335CE}" presName="vert1" presStyleCnt="0"/>
      <dgm:spPr/>
    </dgm:pt>
  </dgm:ptLst>
  <dgm:cxnLst>
    <dgm:cxn modelId="{9CB89B66-0964-4000-941D-6C6E9D1C1445}" srcId="{3D7A4C91-FDF2-4789-8118-FE5A6625E878}" destId="{28F43AC3-59FB-4870-A756-3416B2886397}" srcOrd="2" destOrd="0" parTransId="{3E9EE42B-0BDC-403A-8ADB-38FF2E82B296}" sibTransId="{E4BB2865-5939-4943-84E0-7922D2875E67}"/>
    <dgm:cxn modelId="{CA06A1C7-BCAF-495B-8003-31F2047D3667}" type="presOf" srcId="{16BDB5A4-BECD-4B0D-88EB-7F19C360CC95}" destId="{6A4BC805-1A42-46DB-B353-094B50BC7B29}" srcOrd="0" destOrd="0" presId="urn:microsoft.com/office/officeart/2008/layout/LinedList"/>
    <dgm:cxn modelId="{0A4C13CC-2A62-4929-B949-BB4640D1C264}" srcId="{3D7A4C91-FDF2-4789-8118-FE5A6625E878}" destId="{16BDB5A4-BECD-4B0D-88EB-7F19C360CC95}" srcOrd="3" destOrd="0" parTransId="{054D1389-DFF1-4459-8AE3-3054361BAAA7}" sibTransId="{6CF73F71-5637-41F9-BA69-049A8CA991C5}"/>
    <dgm:cxn modelId="{A06E3E1E-DDDE-44B7-8CF9-0FC8694645EA}" type="presOf" srcId="{CFD205EA-86B6-4AE6-9F8E-BE0CAEC92E30}" destId="{44E645DF-1DBF-4C96-9C6D-D8EB72BFF034}" srcOrd="0" destOrd="0" presId="urn:microsoft.com/office/officeart/2008/layout/LinedList"/>
    <dgm:cxn modelId="{C123F930-756D-4E85-B787-B23092FA59DC}" type="presOf" srcId="{2F785A43-0F1D-40E6-9CD2-006F410335CE}" destId="{84B5D27F-33FD-417B-9202-D537F2585839}" srcOrd="0" destOrd="0" presId="urn:microsoft.com/office/officeart/2008/layout/LinedList"/>
    <dgm:cxn modelId="{4D453E59-0F8A-4E34-9BB9-48EE5D08BD52}" srcId="{3D7A4C91-FDF2-4789-8118-FE5A6625E878}" destId="{CFD205EA-86B6-4AE6-9F8E-BE0CAEC92E30}" srcOrd="0" destOrd="0" parTransId="{A71013A4-46CF-441A-8EC7-3FE91EF472D9}" sibTransId="{491B6939-64CB-4001-99EE-B782EC97731F}"/>
    <dgm:cxn modelId="{92709EB2-3F40-4F0A-ABFA-0E11785FEA4C}" type="presOf" srcId="{3D7A4C91-FDF2-4789-8118-FE5A6625E878}" destId="{30AC140D-190F-4C72-B543-64BEC235F003}" srcOrd="0" destOrd="0" presId="urn:microsoft.com/office/officeart/2008/layout/LinedList"/>
    <dgm:cxn modelId="{A857B11C-2C50-4A35-B829-925717407C69}" type="presOf" srcId="{6FE33B95-1902-48E7-B8D4-5B1B3E8A6455}" destId="{73132EAF-8AF6-49B3-A5D8-F5D6B770DE51}" srcOrd="0" destOrd="0" presId="urn:microsoft.com/office/officeart/2008/layout/LinedList"/>
    <dgm:cxn modelId="{96759305-3DC0-4B07-B50C-67B7B821AEF6}" type="presOf" srcId="{28F43AC3-59FB-4870-A756-3416B2886397}" destId="{9DC98595-15F6-434D-96FE-A373B5A04F46}" srcOrd="0" destOrd="0" presId="urn:microsoft.com/office/officeart/2008/layout/LinedList"/>
    <dgm:cxn modelId="{6D5CE264-5244-4ECC-9A92-4782A8D87805}" srcId="{3D7A4C91-FDF2-4789-8118-FE5A6625E878}" destId="{6FE33B95-1902-48E7-B8D4-5B1B3E8A6455}" srcOrd="1" destOrd="0" parTransId="{6FFA9675-BA42-476F-A5E9-E1977C8C1A90}" sibTransId="{D3C895E8-3A25-4977-BD6D-BAFEDB2300EA}"/>
    <dgm:cxn modelId="{6C569F69-3523-4B0A-90B5-30A7EC628161}" srcId="{3D7A4C91-FDF2-4789-8118-FE5A6625E878}" destId="{2F785A43-0F1D-40E6-9CD2-006F410335CE}" srcOrd="4" destOrd="0" parTransId="{ED4D10FF-64E6-444C-ACD8-CA4F3C82C7BB}" sibTransId="{3454F3E8-E5B7-4A3F-BA2E-D3F001AF67B7}"/>
    <dgm:cxn modelId="{A073122A-1D58-435E-9ECB-288A229E7DC9}" type="presParOf" srcId="{30AC140D-190F-4C72-B543-64BEC235F003}" destId="{7AC0E4EB-3DFA-41C9-924D-288FEFB80154}" srcOrd="0" destOrd="0" presId="urn:microsoft.com/office/officeart/2008/layout/LinedList"/>
    <dgm:cxn modelId="{80D1B427-8817-4E9A-8750-7914B16D348E}" type="presParOf" srcId="{30AC140D-190F-4C72-B543-64BEC235F003}" destId="{BC483BBF-9DD5-48B2-945C-72A84215C872}" srcOrd="1" destOrd="0" presId="urn:microsoft.com/office/officeart/2008/layout/LinedList"/>
    <dgm:cxn modelId="{8B881F4D-7F97-4703-AB89-ACFCBA05DB60}" type="presParOf" srcId="{BC483BBF-9DD5-48B2-945C-72A84215C872}" destId="{44E645DF-1DBF-4C96-9C6D-D8EB72BFF034}" srcOrd="0" destOrd="0" presId="urn:microsoft.com/office/officeart/2008/layout/LinedList"/>
    <dgm:cxn modelId="{5D6BC1B3-6537-43E2-BBE8-EC6039DC9687}" type="presParOf" srcId="{BC483BBF-9DD5-48B2-945C-72A84215C872}" destId="{DD65E16C-E569-46F6-ACCE-D8B392EF9A16}" srcOrd="1" destOrd="0" presId="urn:microsoft.com/office/officeart/2008/layout/LinedList"/>
    <dgm:cxn modelId="{A296B621-CA5E-4A3B-8913-D990C49ED203}" type="presParOf" srcId="{30AC140D-190F-4C72-B543-64BEC235F003}" destId="{48980C17-B3FD-46BE-9051-A0B80705763A}" srcOrd="2" destOrd="0" presId="urn:microsoft.com/office/officeart/2008/layout/LinedList"/>
    <dgm:cxn modelId="{13F08AD6-AB29-4BE0-B91A-7E64BD80E238}" type="presParOf" srcId="{30AC140D-190F-4C72-B543-64BEC235F003}" destId="{1868936A-9E70-4D10-AD25-89210A00364E}" srcOrd="3" destOrd="0" presId="urn:microsoft.com/office/officeart/2008/layout/LinedList"/>
    <dgm:cxn modelId="{699694FD-5179-4A93-B972-1301E2CA34B5}" type="presParOf" srcId="{1868936A-9E70-4D10-AD25-89210A00364E}" destId="{73132EAF-8AF6-49B3-A5D8-F5D6B770DE51}" srcOrd="0" destOrd="0" presId="urn:microsoft.com/office/officeart/2008/layout/LinedList"/>
    <dgm:cxn modelId="{BD7154A6-0B60-4A0D-9AA2-6412193545E3}" type="presParOf" srcId="{1868936A-9E70-4D10-AD25-89210A00364E}" destId="{72095FEB-3B82-4C5D-8F6C-79B70D5F2908}" srcOrd="1" destOrd="0" presId="urn:microsoft.com/office/officeart/2008/layout/LinedList"/>
    <dgm:cxn modelId="{4CBA5C18-9C50-4AA0-9ABA-6DF3525A8487}" type="presParOf" srcId="{30AC140D-190F-4C72-B543-64BEC235F003}" destId="{0588198F-072A-4F05-8FCC-B53DF10D9B8E}" srcOrd="4" destOrd="0" presId="urn:microsoft.com/office/officeart/2008/layout/LinedList"/>
    <dgm:cxn modelId="{80308EA7-EAD2-488E-9323-62BD3F3A410E}" type="presParOf" srcId="{30AC140D-190F-4C72-B543-64BEC235F003}" destId="{DD734A4F-045B-4A7A-9C8B-A6E2B46384A7}" srcOrd="5" destOrd="0" presId="urn:microsoft.com/office/officeart/2008/layout/LinedList"/>
    <dgm:cxn modelId="{8F339527-8601-49A7-85DB-17E38ACFAEE9}" type="presParOf" srcId="{DD734A4F-045B-4A7A-9C8B-A6E2B46384A7}" destId="{9DC98595-15F6-434D-96FE-A373B5A04F46}" srcOrd="0" destOrd="0" presId="urn:microsoft.com/office/officeart/2008/layout/LinedList"/>
    <dgm:cxn modelId="{CBE2464F-62D2-48FE-99C1-66892C08E023}" type="presParOf" srcId="{DD734A4F-045B-4A7A-9C8B-A6E2B46384A7}" destId="{9CC3F77D-A4CE-4DB9-96CD-3907ACAFD064}" srcOrd="1" destOrd="0" presId="urn:microsoft.com/office/officeart/2008/layout/LinedList"/>
    <dgm:cxn modelId="{1AD2A446-A6E3-488D-A61C-24C0752A167F}" type="presParOf" srcId="{30AC140D-190F-4C72-B543-64BEC235F003}" destId="{497665FB-5E14-4050-82AC-541C9107282A}" srcOrd="6" destOrd="0" presId="urn:microsoft.com/office/officeart/2008/layout/LinedList"/>
    <dgm:cxn modelId="{1DA01628-EF78-4790-845F-B882DB250DCA}" type="presParOf" srcId="{30AC140D-190F-4C72-B543-64BEC235F003}" destId="{FD054C6C-09E5-4587-8F72-CF67ABA601ED}" srcOrd="7" destOrd="0" presId="urn:microsoft.com/office/officeart/2008/layout/LinedList"/>
    <dgm:cxn modelId="{A4FC3253-A597-48CD-8F47-15C9AEF0D990}" type="presParOf" srcId="{FD054C6C-09E5-4587-8F72-CF67ABA601ED}" destId="{6A4BC805-1A42-46DB-B353-094B50BC7B29}" srcOrd="0" destOrd="0" presId="urn:microsoft.com/office/officeart/2008/layout/LinedList"/>
    <dgm:cxn modelId="{0AECD867-2DB4-43DF-81C0-0E9BAD9E2781}" type="presParOf" srcId="{FD054C6C-09E5-4587-8F72-CF67ABA601ED}" destId="{959A615D-784C-4804-89AD-0E9A1C530417}" srcOrd="1" destOrd="0" presId="urn:microsoft.com/office/officeart/2008/layout/LinedList"/>
    <dgm:cxn modelId="{0BB98E02-7F9E-4D8F-81C2-0FD011DF0D61}" type="presParOf" srcId="{30AC140D-190F-4C72-B543-64BEC235F003}" destId="{627B0D3E-3FD9-458E-9EF4-3A5DCDB5779D}" srcOrd="8" destOrd="0" presId="urn:microsoft.com/office/officeart/2008/layout/LinedList"/>
    <dgm:cxn modelId="{C4A0F9C9-70C5-451F-B2EA-7F12FABF27F3}" type="presParOf" srcId="{30AC140D-190F-4C72-B543-64BEC235F003}" destId="{05F68A98-03E1-4B18-B459-FE9C2A181198}" srcOrd="9" destOrd="0" presId="urn:microsoft.com/office/officeart/2008/layout/LinedList"/>
    <dgm:cxn modelId="{E00BC167-2CF3-4AAF-90B3-9D86CBE8F7EF}" type="presParOf" srcId="{05F68A98-03E1-4B18-B459-FE9C2A181198}" destId="{84B5D27F-33FD-417B-9202-D537F2585839}" srcOrd="0" destOrd="0" presId="urn:microsoft.com/office/officeart/2008/layout/LinedList"/>
    <dgm:cxn modelId="{4F8ABEFF-3DA6-4E42-969D-FE5D5C806893}" type="presParOf" srcId="{05F68A98-03E1-4B18-B459-FE9C2A181198}" destId="{DC8153B1-537A-4999-8F75-801972868C4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F7FEB-562C-4654-A981-6A1B10921337}">
      <dsp:nvSpPr>
        <dsp:cNvPr id="0" name=""/>
        <dsp:cNvSpPr/>
      </dsp:nvSpPr>
      <dsp:spPr>
        <a:xfrm>
          <a:off x="360041" y="0"/>
          <a:ext cx="7571180" cy="4929410"/>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89050" rtl="1">
            <a:lnSpc>
              <a:spcPct val="90000"/>
            </a:lnSpc>
            <a:spcBef>
              <a:spcPct val="0"/>
            </a:spcBef>
            <a:spcAft>
              <a:spcPct val="35000"/>
            </a:spcAft>
          </a:pPr>
          <a:r>
            <a:rPr lang="ar-EG" sz="2900" kern="1200" smtClean="0"/>
            <a:t>اعتبر بعض الدارسين للرأى العام أن العصر الذى نعيش فيه هو عصر الرأى العام ،تهتم به الحكومات والأحزاب والقوى الضاغطة ،وأصبح من الصعب على أى نظام تجاهله،وأنشئت له المعاهد والمراكز المتخصصة فى دراسته وقياس أثره ومعرفة اتجاهه،واستحوذ الرأى العام على اهتمام الساسة وصناع القرار على اختلاف ايديولوجياتهم ونظم حكمهم .</a:t>
          </a:r>
          <a:endParaRPr lang="ar-EG" sz="2900" kern="1200"/>
        </a:p>
      </dsp:txBody>
      <dsp:txXfrm>
        <a:off x="1468815" y="721895"/>
        <a:ext cx="5353632" cy="3485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02F1E-7009-4185-95B1-C37065B050CB}">
      <dsp:nvSpPr>
        <dsp:cNvPr id="0" name=""/>
        <dsp:cNvSpPr/>
      </dsp:nvSpPr>
      <dsp:spPr>
        <a:xfrm>
          <a:off x="4018" y="0"/>
          <a:ext cx="8221563"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EG" sz="3500" kern="1200" smtClean="0"/>
            <a:t>للرأى العام  أهمية كبرى بالنسبة للنظام السياسى فى الدولة،فبقدر درجة رضا وتعاون الرأى العام مع نظام الدولة السياسى،تكون درجة استقرار وثبات هذا النظام أو العكس،كما أن لقياس الرأى العام أهمية كبرى لدى الحكومات سواء أكان من خلال قدرتها على استشراف رأى عام يمكنها من اتخاذ القرار وتلبية حاجة مجتمعاتها أم التعامل مع المشكلات المستجدة،أم تصحيح رؤيته حيال القضايا التى يستهدفها هذا القياس.</a:t>
          </a:r>
          <a:endParaRPr lang="ar-EG" sz="3500" kern="1200"/>
        </a:p>
      </dsp:txBody>
      <dsp:txXfrm>
        <a:off x="136579" y="132561"/>
        <a:ext cx="7956441" cy="42608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C5B03E-A7E2-4597-B04C-474797B67391}">
      <dsp:nvSpPr>
        <dsp:cNvPr id="0" name=""/>
        <dsp:cNvSpPr/>
      </dsp:nvSpPr>
      <dsp:spPr>
        <a:xfrm>
          <a:off x="730428" y="967"/>
          <a:ext cx="6768743" cy="51435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EG" sz="2700" kern="1200" smtClean="0"/>
            <a:t>تكمن أهمية الرأى العام فى كونه أحد قنوات الاتصال المباشر بين الحكومات والشعوب،وأحد القنوات المهمة فى استشراف تلك الرؤى الجماعية،حيال قضايا وطنية،أو مواقف جماعية،أو مسائل مستجدة،تستلزم أخذها بعين الاعتبار عند وضع القرار على مائدة المسؤول، من خلال رؤية تقدمه تلك الاستطلاعات،خاصة إذا ما كانت الاستطلاعات تقوم عليها مراكز مهنية ومحترفة ومستقلة</a:t>
          </a:r>
          <a:endParaRPr lang="ar-EG" sz="2700" kern="1200"/>
        </a:p>
      </dsp:txBody>
      <dsp:txXfrm>
        <a:off x="1721687" y="754215"/>
        <a:ext cx="4786225" cy="36370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843A9-A281-4ECB-AB19-0FACB65158A7}">
      <dsp:nvSpPr>
        <dsp:cNvPr id="0" name=""/>
        <dsp:cNvSpPr/>
      </dsp:nvSpPr>
      <dsp:spPr>
        <a:xfrm rot="5400000">
          <a:off x="-1142821" y="1142821"/>
          <a:ext cx="5577483" cy="32918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1">
            <a:lnSpc>
              <a:spcPct val="90000"/>
            </a:lnSpc>
            <a:spcBef>
              <a:spcPct val="0"/>
            </a:spcBef>
            <a:spcAft>
              <a:spcPct val="35000"/>
            </a:spcAft>
          </a:pPr>
          <a:r>
            <a:rPr lang="ar-EG" sz="3700" b="1" kern="1200" smtClean="0"/>
            <a:t>وعلى هذا وبناء على ما سبق ينظر للأهمية الرأي العّام من خلال النقاط التّالية :</a:t>
          </a:r>
          <a:endParaRPr lang="ar-EG" sz="3700" kern="1200"/>
        </a:p>
      </dsp:txBody>
      <dsp:txXfrm rot="-5400000">
        <a:off x="1" y="1645919"/>
        <a:ext cx="3291840" cy="2285643"/>
      </dsp:txXfrm>
    </dsp:sp>
    <dsp:sp modelId="{5ABEC366-4728-4565-AC67-858B4D40E583}">
      <dsp:nvSpPr>
        <dsp:cNvPr id="0" name=""/>
        <dsp:cNvSpPr/>
      </dsp:nvSpPr>
      <dsp:spPr>
        <a:xfrm rot="5400000">
          <a:off x="3794938" y="-503098"/>
          <a:ext cx="3931563" cy="49377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r" defTabSz="1244600" rtl="1">
            <a:lnSpc>
              <a:spcPct val="90000"/>
            </a:lnSpc>
            <a:spcBef>
              <a:spcPct val="0"/>
            </a:spcBef>
            <a:spcAft>
              <a:spcPct val="15000"/>
            </a:spcAft>
            <a:buChar char="••"/>
          </a:pPr>
          <a:r>
            <a:rPr lang="ar-SA" sz="2800" kern="1200" smtClean="0"/>
            <a:t>يعد ال</a:t>
          </a:r>
          <a:r>
            <a:rPr lang="ar-EG" sz="2800" kern="1200" smtClean="0"/>
            <a:t>رأ</a:t>
          </a:r>
          <a:r>
            <a:rPr lang="ar-SA" sz="2800" kern="1200" smtClean="0"/>
            <a:t>ي العّام من بين أهم مصادر شرعية السّلطة </a:t>
          </a:r>
          <a:r>
            <a:rPr lang="ar-EG" sz="2800" kern="1200" smtClean="0"/>
            <a:t>،</a:t>
          </a:r>
          <a:r>
            <a:rPr lang="ar-SA" sz="2800" kern="1200" smtClean="0"/>
            <a:t> باعتباره  المصدر الرئيسي لاكتساب السلطات الثلاث شرعيتها </a:t>
          </a:r>
          <a:r>
            <a:rPr lang="ar-EG" sz="2800" kern="1200" smtClean="0"/>
            <a:t>.</a:t>
          </a:r>
          <a:endParaRPr lang="ar-EG" sz="2800" kern="1200"/>
        </a:p>
        <a:p>
          <a:pPr marL="285750" lvl="1" indent="-285750" algn="r" defTabSz="1244600" rtl="1">
            <a:lnSpc>
              <a:spcPct val="90000"/>
            </a:lnSpc>
            <a:spcBef>
              <a:spcPct val="0"/>
            </a:spcBef>
            <a:spcAft>
              <a:spcPct val="15000"/>
            </a:spcAft>
            <a:buChar char="••"/>
          </a:pPr>
          <a:r>
            <a:rPr lang="ar-SA" sz="2800" kern="1200" smtClean="0"/>
            <a:t>يقوم الرأى العّام بدور الرقيب والحسيب على مجمل السّياسات والسلوكيات والإجراءات والقوانين </a:t>
          </a:r>
          <a:r>
            <a:rPr lang="ar-EG" sz="2800" kern="1200" smtClean="0"/>
            <a:t>.</a:t>
          </a:r>
          <a:endParaRPr lang="ar-EG" sz="2800" kern="1200"/>
        </a:p>
        <a:p>
          <a:pPr marL="285750" lvl="1" indent="-285750" algn="r" defTabSz="1244600" rtl="1">
            <a:lnSpc>
              <a:spcPct val="90000"/>
            </a:lnSpc>
            <a:spcBef>
              <a:spcPct val="0"/>
            </a:spcBef>
            <a:spcAft>
              <a:spcPct val="15000"/>
            </a:spcAft>
            <a:buChar char="••"/>
          </a:pPr>
          <a:r>
            <a:rPr lang="ar-SA" sz="2800" kern="1200" smtClean="0"/>
            <a:t>ال</a:t>
          </a:r>
          <a:r>
            <a:rPr lang="ar-EG" sz="2800" kern="1200" smtClean="0"/>
            <a:t>رأى </a:t>
          </a:r>
          <a:r>
            <a:rPr lang="ar-SA" sz="2800" kern="1200" smtClean="0"/>
            <a:t>العّام يساعد على تحقيق الاستقرار للنظم </a:t>
          </a:r>
          <a:endParaRPr lang="ar-EG" sz="2800" kern="1200"/>
        </a:p>
      </dsp:txBody>
      <dsp:txXfrm rot="-5400000">
        <a:off x="3291840" y="191923"/>
        <a:ext cx="4745837" cy="35477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0E4EB-3DFA-41C9-924D-288FEFB80154}">
      <dsp:nvSpPr>
        <dsp:cNvPr id="0" name=""/>
        <dsp:cNvSpPr/>
      </dsp:nvSpPr>
      <dsp:spPr>
        <a:xfrm>
          <a:off x="0" y="552"/>
          <a:ext cx="821925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4E645DF-1DBF-4C96-9C6D-D8EB72BFF034}">
      <dsp:nvSpPr>
        <dsp:cNvPr id="0" name=""/>
        <dsp:cNvSpPr/>
      </dsp:nvSpPr>
      <dsp:spPr>
        <a:xfrm>
          <a:off x="0" y="552"/>
          <a:ext cx="8219256"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rtl="1">
            <a:lnSpc>
              <a:spcPct val="90000"/>
            </a:lnSpc>
            <a:spcBef>
              <a:spcPct val="0"/>
            </a:spcBef>
            <a:spcAft>
              <a:spcPct val="35000"/>
            </a:spcAft>
          </a:pPr>
          <a:r>
            <a:rPr lang="ar-EG" sz="2800" b="1" kern="1200" dirty="0" smtClean="0"/>
            <a:t>يتسم الرأى العام غالبا بعدم الاستقرار وسرعة التغير </a:t>
          </a:r>
          <a:endParaRPr lang="ar-EG" sz="2800" b="1" kern="1200" dirty="0"/>
        </a:p>
      </dsp:txBody>
      <dsp:txXfrm>
        <a:off x="0" y="552"/>
        <a:ext cx="8219256" cy="904971"/>
      </dsp:txXfrm>
    </dsp:sp>
    <dsp:sp modelId="{48980C17-B3FD-46BE-9051-A0B80705763A}">
      <dsp:nvSpPr>
        <dsp:cNvPr id="0" name=""/>
        <dsp:cNvSpPr/>
      </dsp:nvSpPr>
      <dsp:spPr>
        <a:xfrm>
          <a:off x="0" y="905524"/>
          <a:ext cx="821925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3132EAF-8AF6-49B3-A5D8-F5D6B770DE51}">
      <dsp:nvSpPr>
        <dsp:cNvPr id="0" name=""/>
        <dsp:cNvSpPr/>
      </dsp:nvSpPr>
      <dsp:spPr>
        <a:xfrm>
          <a:off x="0" y="905524"/>
          <a:ext cx="8219256"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rtl="1">
            <a:lnSpc>
              <a:spcPct val="90000"/>
            </a:lnSpc>
            <a:spcBef>
              <a:spcPct val="0"/>
            </a:spcBef>
            <a:spcAft>
              <a:spcPct val="35000"/>
            </a:spcAft>
          </a:pPr>
          <a:r>
            <a:rPr lang="ar-EG" sz="2800" b="1" kern="1200" smtClean="0"/>
            <a:t>يصبح </a:t>
          </a:r>
          <a:r>
            <a:rPr lang="ar-EG" sz="2800" b="1" kern="1200" dirty="0" smtClean="0"/>
            <a:t>الرأى العام فى الأوقات الحرجة أكثر حساسية بالنسبة لكفاءة وقدرة قيادته</a:t>
          </a:r>
          <a:endParaRPr lang="ar-EG" sz="2800" b="1" kern="1200" dirty="0"/>
        </a:p>
      </dsp:txBody>
      <dsp:txXfrm>
        <a:off x="0" y="905524"/>
        <a:ext cx="8219256" cy="904971"/>
      </dsp:txXfrm>
    </dsp:sp>
    <dsp:sp modelId="{0588198F-072A-4F05-8FCC-B53DF10D9B8E}">
      <dsp:nvSpPr>
        <dsp:cNvPr id="0" name=""/>
        <dsp:cNvSpPr/>
      </dsp:nvSpPr>
      <dsp:spPr>
        <a:xfrm>
          <a:off x="0" y="1810495"/>
          <a:ext cx="821925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DC98595-15F6-434D-96FE-A373B5A04F46}">
      <dsp:nvSpPr>
        <dsp:cNvPr id="0" name=""/>
        <dsp:cNvSpPr/>
      </dsp:nvSpPr>
      <dsp:spPr>
        <a:xfrm>
          <a:off x="0" y="1810495"/>
          <a:ext cx="8219256"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rtl="1">
            <a:lnSpc>
              <a:spcPct val="90000"/>
            </a:lnSpc>
            <a:spcBef>
              <a:spcPct val="0"/>
            </a:spcBef>
            <a:spcAft>
              <a:spcPct val="35000"/>
            </a:spcAft>
          </a:pPr>
          <a:r>
            <a:rPr lang="ar-SA" sz="2800" b="1" kern="1200" dirty="0" smtClean="0"/>
            <a:t>الرأى العام يمثل مدى واسعا بين المعارضة والتأييد ويختلف فى درجة العمق والقوة والثبات</a:t>
          </a:r>
          <a:endParaRPr lang="ar-EG" sz="2800" b="1" kern="1200" dirty="0"/>
        </a:p>
      </dsp:txBody>
      <dsp:txXfrm>
        <a:off x="0" y="1810495"/>
        <a:ext cx="8219256" cy="904971"/>
      </dsp:txXfrm>
    </dsp:sp>
    <dsp:sp modelId="{497665FB-5E14-4050-82AC-541C9107282A}">
      <dsp:nvSpPr>
        <dsp:cNvPr id="0" name=""/>
        <dsp:cNvSpPr/>
      </dsp:nvSpPr>
      <dsp:spPr>
        <a:xfrm>
          <a:off x="0" y="2715467"/>
          <a:ext cx="821925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A4BC805-1A42-46DB-B353-094B50BC7B29}">
      <dsp:nvSpPr>
        <dsp:cNvPr id="0" name=""/>
        <dsp:cNvSpPr/>
      </dsp:nvSpPr>
      <dsp:spPr>
        <a:xfrm>
          <a:off x="0" y="2715467"/>
          <a:ext cx="8219256"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rtl="1">
            <a:lnSpc>
              <a:spcPct val="90000"/>
            </a:lnSpc>
            <a:spcBef>
              <a:spcPct val="0"/>
            </a:spcBef>
            <a:spcAft>
              <a:spcPct val="35000"/>
            </a:spcAft>
          </a:pPr>
          <a:r>
            <a:rPr lang="ar-EG" sz="2800" b="1" kern="1200" dirty="0" smtClean="0"/>
            <a:t>إن الرأى العام يتأثر ويتشكل بالأحداث أكثر من تأثره بالأقوال والخطابات </a:t>
          </a:r>
          <a:endParaRPr lang="ar-EG" sz="2800" b="1" kern="1200" dirty="0"/>
        </a:p>
      </dsp:txBody>
      <dsp:txXfrm>
        <a:off x="0" y="2715467"/>
        <a:ext cx="8219256" cy="904971"/>
      </dsp:txXfrm>
    </dsp:sp>
    <dsp:sp modelId="{627B0D3E-3FD9-458E-9EF4-3A5DCDB5779D}">
      <dsp:nvSpPr>
        <dsp:cNvPr id="0" name=""/>
        <dsp:cNvSpPr/>
      </dsp:nvSpPr>
      <dsp:spPr>
        <a:xfrm>
          <a:off x="0" y="3620438"/>
          <a:ext cx="821925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4B5D27F-33FD-417B-9202-D537F2585839}">
      <dsp:nvSpPr>
        <dsp:cNvPr id="0" name=""/>
        <dsp:cNvSpPr/>
      </dsp:nvSpPr>
      <dsp:spPr>
        <a:xfrm>
          <a:off x="0" y="3620438"/>
          <a:ext cx="8219256"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rtl="1">
            <a:lnSpc>
              <a:spcPct val="90000"/>
            </a:lnSpc>
            <a:spcBef>
              <a:spcPct val="0"/>
            </a:spcBef>
            <a:spcAft>
              <a:spcPct val="35000"/>
            </a:spcAft>
          </a:pPr>
          <a:r>
            <a:rPr lang="ar-EG" sz="2800" b="1" kern="1200" dirty="0" smtClean="0"/>
            <a:t>عندما يكون هناك مساس بالمصالح الذاتية فإن الرأى العام فى المجتمعات الديمقراطية يسبق السياسية الرسمية ويرجحه</a:t>
          </a:r>
          <a:endParaRPr lang="ar-EG" sz="2800" b="1" kern="1200" dirty="0"/>
        </a:p>
      </dsp:txBody>
      <dsp:txXfrm>
        <a:off x="0" y="3620438"/>
        <a:ext cx="8219256" cy="90497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3CE2C4-513B-4B64-BA1A-FC222B1B6D1F}" type="datetimeFigureOut">
              <a:rPr lang="ar-EG" smtClean="0"/>
              <a:t>22/03/1442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EBD5DB-F186-4819-A1DF-F9EF35396308}" type="slidenum">
              <a:rPr lang="ar-EG" smtClean="0"/>
              <a:t>‹#›</a:t>
            </a:fld>
            <a:endParaRPr lang="ar-EG"/>
          </a:p>
        </p:txBody>
      </p:sp>
    </p:spTree>
    <p:extLst>
      <p:ext uri="{BB962C8B-B14F-4D97-AF65-F5344CB8AC3E}">
        <p14:creationId xmlns:p14="http://schemas.microsoft.com/office/powerpoint/2010/main" val="64315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22/03/1442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032901979"/>
      </p:ext>
    </p:extLst>
  </p:cSld>
  <p:clrMapOvr>
    <a:masterClrMapping/>
  </p:clrMapOvr>
  <p:transition spd="slow" advTm="0">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22/03/1442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741020493"/>
      </p:ext>
    </p:extLst>
  </p:cSld>
  <p:clrMapOvr>
    <a:masterClrMapping/>
  </p:clrMapOvr>
  <p:transition spd="slow" advTm="0">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22/03/1442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937348371"/>
      </p:ext>
    </p:extLst>
  </p:cSld>
  <p:clrMapOvr>
    <a:masterClrMapping/>
  </p:clrMapOvr>
  <p:transition spd="slow" advTm="0">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C51714AC-E4A0-4DE1-8A94-35B403F40B51}" type="datetimeFigureOut">
              <a:rPr lang="ar-EG" smtClean="0"/>
              <a:t>22/03/1442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248138093"/>
      </p:ext>
    </p:extLst>
  </p:cSld>
  <p:clrMapOvr>
    <a:masterClrMapping/>
  </p:clrMapOvr>
  <p:transition spd="slow" advTm="0">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714AC-E4A0-4DE1-8A94-35B403F40B51}" type="datetimeFigureOut">
              <a:rPr lang="ar-EG" smtClean="0"/>
              <a:t>22/03/1442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2595668513"/>
      </p:ext>
    </p:extLst>
  </p:cSld>
  <p:clrMapOvr>
    <a:masterClrMapping/>
  </p:clrMapOvr>
  <p:transition spd="slow" advTm="0">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C51714AC-E4A0-4DE1-8A94-35B403F40B51}" type="datetimeFigureOut">
              <a:rPr lang="ar-EG" smtClean="0"/>
              <a:t>22/03/1442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23859181"/>
      </p:ext>
    </p:extLst>
  </p:cSld>
  <p:clrMapOvr>
    <a:masterClrMapping/>
  </p:clrMapOvr>
  <p:transition spd="slow" advTm="0">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C51714AC-E4A0-4DE1-8A94-35B403F40B51}" type="datetimeFigureOut">
              <a:rPr lang="ar-EG" smtClean="0"/>
              <a:t>22/03/1442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613800163"/>
      </p:ext>
    </p:extLst>
  </p:cSld>
  <p:clrMapOvr>
    <a:masterClrMapping/>
  </p:clrMapOvr>
  <p:transition spd="slow" advTm="0">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C51714AC-E4A0-4DE1-8A94-35B403F40B51}" type="datetimeFigureOut">
              <a:rPr lang="ar-EG" smtClean="0"/>
              <a:t>22/03/1442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310629531"/>
      </p:ext>
    </p:extLst>
  </p:cSld>
  <p:clrMapOvr>
    <a:masterClrMapping/>
  </p:clrMapOvr>
  <p:transition spd="slow" advTm="0">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714AC-E4A0-4DE1-8A94-35B403F40B51}" type="datetimeFigureOut">
              <a:rPr lang="ar-EG" smtClean="0"/>
              <a:t>22/03/1442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3334992063"/>
      </p:ext>
    </p:extLst>
  </p:cSld>
  <p:clrMapOvr>
    <a:masterClrMapping/>
  </p:clrMapOvr>
  <p:transition spd="slow" advTm="0">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22/03/1442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4134641172"/>
      </p:ext>
    </p:extLst>
  </p:cSld>
  <p:clrMapOvr>
    <a:masterClrMapping/>
  </p:clrMapOvr>
  <p:transition spd="slow" advTm="0">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714AC-E4A0-4DE1-8A94-35B403F40B51}" type="datetimeFigureOut">
              <a:rPr lang="ar-EG" smtClean="0"/>
              <a:t>22/03/1442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7549D1-16E3-4068-A96E-E09B37897829}" type="slidenum">
              <a:rPr lang="ar-EG" smtClean="0"/>
              <a:t>‹#›</a:t>
            </a:fld>
            <a:endParaRPr lang="ar-EG"/>
          </a:p>
        </p:txBody>
      </p:sp>
    </p:spTree>
    <p:extLst>
      <p:ext uri="{BB962C8B-B14F-4D97-AF65-F5344CB8AC3E}">
        <p14:creationId xmlns:p14="http://schemas.microsoft.com/office/powerpoint/2010/main" val="161799237"/>
      </p:ext>
    </p:extLst>
  </p:cSld>
  <p:clrMapOvr>
    <a:masterClrMapping/>
  </p:clrMapOvr>
  <p:transition spd="slow" advTm="0">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714AC-E4A0-4DE1-8A94-35B403F40B51}" type="datetimeFigureOut">
              <a:rPr lang="ar-EG" smtClean="0"/>
              <a:t>22/03/1442</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7549D1-16E3-4068-A96E-E09B37897829}" type="slidenum">
              <a:rPr lang="ar-EG" smtClean="0"/>
              <a:t>‹#›</a:t>
            </a:fld>
            <a:endParaRPr lang="ar-EG"/>
          </a:p>
        </p:txBody>
      </p:sp>
    </p:spTree>
    <p:extLst>
      <p:ext uri="{BB962C8B-B14F-4D97-AF65-F5344CB8AC3E}">
        <p14:creationId xmlns:p14="http://schemas.microsoft.com/office/powerpoint/2010/main" val="34406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0">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404664"/>
            <a:ext cx="7985810" cy="6048672"/>
          </a:xfrm>
        </p:spPr>
      </p:pic>
      <p:sp>
        <p:nvSpPr>
          <p:cNvPr id="3" name="Rectangle 2"/>
          <p:cNvSpPr/>
          <p:nvPr/>
        </p:nvSpPr>
        <p:spPr>
          <a:xfrm>
            <a:off x="1835696" y="3244334"/>
            <a:ext cx="4828383" cy="1754326"/>
          </a:xfrm>
          <a:prstGeom prst="rect">
            <a:avLst/>
          </a:prstGeom>
        </p:spPr>
        <p:txBody>
          <a:bodyPr wrap="square">
            <a:spAutoFit/>
          </a:bodyPr>
          <a:lstStyle/>
          <a:p>
            <a:endParaRPr lang="ar-EG" dirty="0" smtClean="0"/>
          </a:p>
          <a:p>
            <a:endParaRPr lang="ar-EG" dirty="0"/>
          </a:p>
          <a:p>
            <a:endParaRPr lang="ar-EG" dirty="0" smtClean="0"/>
          </a:p>
          <a:p>
            <a:endParaRPr lang="ar-EG" dirty="0"/>
          </a:p>
          <a:p>
            <a:endParaRPr lang="ar-EG" dirty="0" smtClean="0"/>
          </a:p>
          <a:p>
            <a:endParaRPr lang="ar-EG" dirty="0"/>
          </a:p>
        </p:txBody>
      </p:sp>
      <p:sp>
        <p:nvSpPr>
          <p:cNvPr id="5" name="Rectangle 4"/>
          <p:cNvSpPr/>
          <p:nvPr/>
        </p:nvSpPr>
        <p:spPr>
          <a:xfrm>
            <a:off x="2286000" y="3105835"/>
            <a:ext cx="4572000" cy="3108543"/>
          </a:xfrm>
          <a:prstGeom prst="rect">
            <a:avLst/>
          </a:prstGeom>
        </p:spPr>
        <p:txBody>
          <a:bodyPr>
            <a:spAutoFit/>
          </a:bodyPr>
          <a:lstStyle/>
          <a:p>
            <a:pPr algn="ctr"/>
            <a:r>
              <a:rPr lang="ar-EG" sz="3200" dirty="0" smtClean="0">
                <a:solidFill>
                  <a:srgbClr val="00B0F0"/>
                </a:solidFill>
              </a:rPr>
              <a:t>الرأى العام والإعلام</a:t>
            </a:r>
            <a:r>
              <a:rPr lang="ar-EG" sz="3200" dirty="0">
                <a:solidFill>
                  <a:srgbClr val="00B0F0"/>
                </a:solidFill>
              </a:rPr>
              <a:t/>
            </a:r>
            <a:br>
              <a:rPr lang="ar-EG" sz="3200" dirty="0">
                <a:solidFill>
                  <a:srgbClr val="00B0F0"/>
                </a:solidFill>
              </a:rPr>
            </a:br>
            <a:r>
              <a:rPr lang="ar-EG" sz="3200" dirty="0">
                <a:solidFill>
                  <a:srgbClr val="00B0F0"/>
                </a:solidFill>
              </a:rPr>
              <a:t>المحاضرة </a:t>
            </a:r>
            <a:r>
              <a:rPr lang="ar-EG" sz="3200" dirty="0" smtClean="0">
                <a:solidFill>
                  <a:srgbClr val="00B0F0"/>
                </a:solidFill>
              </a:rPr>
              <a:t>رقم(</a:t>
            </a:r>
            <a:r>
              <a:rPr lang="ar-EG" sz="3200" dirty="0" smtClean="0"/>
              <a:t>2</a:t>
            </a:r>
            <a:r>
              <a:rPr lang="ar-EG" sz="3200" dirty="0" smtClean="0">
                <a:solidFill>
                  <a:srgbClr val="00B0F0"/>
                </a:solidFill>
              </a:rPr>
              <a:t>)</a:t>
            </a:r>
          </a:p>
          <a:p>
            <a:pPr algn="ctr"/>
            <a:r>
              <a:rPr lang="ar-EG" sz="3200" dirty="0">
                <a:solidFill>
                  <a:srgbClr val="00B0F0"/>
                </a:solidFill>
              </a:rPr>
              <a:t>د. راجية إبراهيم </a:t>
            </a:r>
          </a:p>
          <a:p>
            <a:pPr algn="ctr"/>
            <a:r>
              <a:rPr lang="ar-EG" sz="3200" dirty="0">
                <a:solidFill>
                  <a:srgbClr val="00B0F0"/>
                </a:solidFill>
              </a:rPr>
              <a:t>الفرقة </a:t>
            </a:r>
            <a:r>
              <a:rPr lang="ar-EG" sz="3200" dirty="0" smtClean="0">
                <a:solidFill>
                  <a:srgbClr val="00B0F0"/>
                </a:solidFill>
              </a:rPr>
              <a:t>الثالثة</a:t>
            </a:r>
            <a:endParaRPr lang="ar-EG" sz="3200" dirty="0">
              <a:solidFill>
                <a:srgbClr val="00B0F0"/>
              </a:solidFill>
            </a:endParaRPr>
          </a:p>
          <a:p>
            <a:pPr algn="ctr"/>
            <a:r>
              <a:rPr lang="ar-EG" sz="3200" dirty="0">
                <a:solidFill>
                  <a:srgbClr val="00B0F0"/>
                </a:solidFill>
              </a:rPr>
              <a:t>شعبة إذاعة /إعلام</a:t>
            </a:r>
          </a:p>
          <a:p>
            <a:endParaRPr lang="ar-EG" dirty="0" smtClean="0"/>
          </a:p>
          <a:p>
            <a:endParaRPr lang="ar-EG" dirty="0"/>
          </a:p>
        </p:txBody>
      </p:sp>
    </p:spTree>
    <p:extLst>
      <p:ext uri="{BB962C8B-B14F-4D97-AF65-F5344CB8AC3E}">
        <p14:creationId xmlns:p14="http://schemas.microsoft.com/office/powerpoint/2010/main" val="3356839195"/>
      </p:ext>
    </p:extLst>
  </p:cSld>
  <p:clrMapOvr>
    <a:masterClrMapping/>
  </p:clrMapOvr>
  <p:transition spd="slow" advTm="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080119"/>
          </a:xfrm>
        </p:spPr>
        <p:txBody>
          <a:bodyPr/>
          <a:lstStyle/>
          <a:p>
            <a:r>
              <a:rPr lang="ar-EG" b="1" dirty="0"/>
              <a:t>	</a:t>
            </a:r>
          </a:p>
        </p:txBody>
      </p:sp>
      <p:sp>
        <p:nvSpPr>
          <p:cNvPr id="4" name="Subtitle 3"/>
          <p:cNvSpPr>
            <a:spLocks noGrp="1"/>
          </p:cNvSpPr>
          <p:nvPr>
            <p:ph type="subTitle" idx="1"/>
          </p:nvPr>
        </p:nvSpPr>
        <p:spPr>
          <a:xfrm>
            <a:off x="755576" y="1268760"/>
            <a:ext cx="7776864" cy="5400600"/>
          </a:xfrm>
        </p:spPr>
        <p:txBody>
          <a:bodyPr>
            <a:normAutofit/>
          </a:bodyPr>
          <a:lstStyle/>
          <a:p>
            <a:endParaRPr lang="ar-EG" sz="4400" b="1" dirty="0">
              <a:solidFill>
                <a:prstClr val="black"/>
              </a:solidFill>
              <a:ea typeface="+mj-ea"/>
              <a:cs typeface="Times New Roman"/>
            </a:endParaRPr>
          </a:p>
          <a:p>
            <a:r>
              <a:rPr lang="ar-EG" sz="6000" b="1" dirty="0" smtClean="0">
                <a:solidFill>
                  <a:srgbClr val="FF0000"/>
                </a:solidFill>
                <a:ea typeface="Calibri"/>
                <a:cs typeface="Tahoma"/>
              </a:rPr>
              <a:t>أهميــــــة</a:t>
            </a:r>
          </a:p>
          <a:p>
            <a:r>
              <a:rPr lang="ar-EG" sz="6000" b="1" dirty="0" smtClean="0">
                <a:solidFill>
                  <a:srgbClr val="FF0000"/>
                </a:solidFill>
                <a:ea typeface="Calibri"/>
                <a:cs typeface="Tahoma"/>
              </a:rPr>
              <a:t> </a:t>
            </a:r>
            <a:r>
              <a:rPr lang="ar-EG" sz="6000" b="1" dirty="0">
                <a:solidFill>
                  <a:srgbClr val="FF0000"/>
                </a:solidFill>
                <a:ea typeface="Calibri"/>
                <a:cs typeface="Tahoma"/>
              </a:rPr>
              <a:t>الرأى العـــــام </a:t>
            </a:r>
            <a:endParaRPr lang="ar-EG" sz="4400" b="1" dirty="0">
              <a:solidFill>
                <a:srgbClr val="FF0000"/>
              </a:solidFill>
            </a:endParaRPr>
          </a:p>
        </p:txBody>
      </p:sp>
    </p:spTree>
    <p:extLst>
      <p:ext uri="{BB962C8B-B14F-4D97-AF65-F5344CB8AC3E}">
        <p14:creationId xmlns:p14="http://schemas.microsoft.com/office/powerpoint/2010/main" val="3189916945"/>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121490051"/>
              </p:ext>
            </p:extLst>
          </p:nvPr>
        </p:nvGraphicFramePr>
        <p:xfrm>
          <a:off x="457200" y="1196752"/>
          <a:ext cx="8291264"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5235296"/>
      </p:ext>
    </p:extLst>
  </p:cSld>
  <p:clrMapOvr>
    <a:masterClrMapping/>
  </p:clrMapOvr>
  <p:transition spd="slow" advTm="0">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52238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3898744"/>
      </p:ext>
    </p:extLst>
  </p:cSld>
  <p:clrMapOvr>
    <a:masterClrMapping/>
  </p:clrMapOvr>
  <p:transition spd="slow" advTm="0">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2145107"/>
              </p:ext>
            </p:extLst>
          </p:nvPr>
        </p:nvGraphicFramePr>
        <p:xfrm>
          <a:off x="457200" y="980728"/>
          <a:ext cx="8229600" cy="5145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2677929"/>
      </p:ext>
    </p:extLst>
  </p:cSld>
  <p:clrMapOvr>
    <a:masterClrMapping/>
  </p:clrMapOvr>
  <p:transition spd="slow" advTm="0">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506848620"/>
              </p:ext>
            </p:extLst>
          </p:nvPr>
        </p:nvGraphicFramePr>
        <p:xfrm>
          <a:off x="457200" y="548680"/>
          <a:ext cx="8229600" cy="557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8168057"/>
      </p:ext>
    </p:extLst>
  </p:cSld>
  <p:clrMapOvr>
    <a:masterClrMapping/>
  </p:clrMapOvr>
  <p:transition spd="slow" advTm="0">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ea typeface="Calibri"/>
                <a:cs typeface="Simplified Arabic"/>
              </a:rPr>
              <a:t>خصائص الرأى العام</a:t>
            </a:r>
            <a:endParaRPr lang="ar-E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3459278"/>
              </p:ext>
            </p:extLst>
          </p:nvPr>
        </p:nvGraphicFramePr>
        <p:xfrm>
          <a:off x="457200" y="1600200"/>
          <a:ext cx="821925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883821"/>
      </p:ext>
    </p:extLst>
  </p:cSld>
  <p:clrMapOvr>
    <a:masterClrMapping/>
  </p:clrMapOvr>
  <p:transition spd="slow" advTm="0">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ctr">
              <a:buNone/>
            </a:pPr>
            <a:r>
              <a:rPr lang="ar-EG" sz="6600" b="1" dirty="0" smtClean="0"/>
              <a:t>شكرا </a:t>
            </a:r>
          </a:p>
          <a:p>
            <a:pPr marL="0" indent="0" algn="ctr">
              <a:buNone/>
            </a:pPr>
            <a:r>
              <a:rPr lang="ar-EG" sz="6600" b="1" dirty="0" smtClean="0"/>
              <a:t>لحسن المتابعة</a:t>
            </a:r>
          </a:p>
          <a:p>
            <a:pPr marL="0" indent="0" algn="ctr">
              <a:buNone/>
            </a:pPr>
            <a:r>
              <a:rPr lang="ar-EG" sz="6600" b="1" dirty="0" smtClean="0">
                <a:solidFill>
                  <a:schemeClr val="tx2">
                    <a:lumMod val="75000"/>
                  </a:schemeClr>
                </a:solidFill>
              </a:rPr>
              <a:t>لمزيد من التواصل</a:t>
            </a:r>
          </a:p>
          <a:p>
            <a:pPr marL="0" indent="0" algn="ctr">
              <a:buNone/>
            </a:pPr>
            <a:r>
              <a:rPr lang="en-US" sz="5400" b="1" dirty="0" smtClean="0"/>
              <a:t>Ragia.ebrahim@gmai</a:t>
            </a:r>
            <a:r>
              <a:rPr lang="en-US" sz="4800" b="1" dirty="0" smtClean="0"/>
              <a:t>l.co</a:t>
            </a:r>
            <a:r>
              <a:rPr lang="en-US" sz="5400" b="1" dirty="0" smtClean="0"/>
              <a:t>m</a:t>
            </a:r>
            <a:endParaRPr lang="ar-EG" sz="5400" b="1" dirty="0"/>
          </a:p>
        </p:txBody>
      </p:sp>
    </p:spTree>
    <p:extLst>
      <p:ext uri="{BB962C8B-B14F-4D97-AF65-F5344CB8AC3E}">
        <p14:creationId xmlns:p14="http://schemas.microsoft.com/office/powerpoint/2010/main" val="3098786192"/>
      </p:ext>
    </p:extLst>
  </p:cSld>
  <p:clrMapOvr>
    <a:masterClrMapping/>
  </p:clrMapOvr>
  <p:transition spd="slow" advTm="0">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8913</TotalTime>
  <Words>301</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 </vt:lpstr>
      <vt:lpstr>PowerPoint Presentation</vt:lpstr>
      <vt:lpstr>PowerPoint Presentation</vt:lpstr>
      <vt:lpstr>PowerPoint Presentation</vt:lpstr>
      <vt:lpstr>PowerPoint Presentation</vt:lpstr>
      <vt:lpstr>خصائص الرأى العام</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الفضائيات العربية</dc:title>
  <dc:creator>Horus</dc:creator>
  <cp:lastModifiedBy>m</cp:lastModifiedBy>
  <cp:revision>64</cp:revision>
  <dcterms:created xsi:type="dcterms:W3CDTF">2020-03-15T20:51:49Z</dcterms:created>
  <dcterms:modified xsi:type="dcterms:W3CDTF">2020-11-06T22:37:37Z</dcterms:modified>
</cp:coreProperties>
</file>